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61" r:id="rId3"/>
    <p:sldId id="274" r:id="rId4"/>
    <p:sldId id="271" r:id="rId5"/>
    <p:sldId id="272" r:id="rId6"/>
    <p:sldId id="303" r:id="rId7"/>
    <p:sldId id="304" r:id="rId8"/>
    <p:sldId id="305" r:id="rId9"/>
    <p:sldId id="273" r:id="rId10"/>
    <p:sldId id="289" r:id="rId11"/>
    <p:sldId id="288" r:id="rId12"/>
    <p:sldId id="290" r:id="rId13"/>
    <p:sldId id="291" r:id="rId14"/>
    <p:sldId id="292" r:id="rId15"/>
    <p:sldId id="307" r:id="rId16"/>
    <p:sldId id="308" r:id="rId17"/>
    <p:sldId id="293" r:id="rId18"/>
    <p:sldId id="295" r:id="rId19"/>
    <p:sldId id="294" r:id="rId20"/>
    <p:sldId id="259" r:id="rId21"/>
    <p:sldId id="301" r:id="rId22"/>
    <p:sldId id="300" r:id="rId23"/>
    <p:sldId id="299" r:id="rId24"/>
    <p:sldId id="298" r:id="rId25"/>
    <p:sldId id="297" r:id="rId26"/>
    <p:sldId id="296" r:id="rId27"/>
    <p:sldId id="315" r:id="rId28"/>
    <p:sldId id="328" r:id="rId29"/>
    <p:sldId id="329" r:id="rId30"/>
    <p:sldId id="316" r:id="rId31"/>
    <p:sldId id="317" r:id="rId32"/>
    <p:sldId id="318" r:id="rId33"/>
    <p:sldId id="319" r:id="rId34"/>
    <p:sldId id="286" r:id="rId35"/>
    <p:sldId id="279" r:id="rId36"/>
    <p:sldId id="280" r:id="rId37"/>
    <p:sldId id="310" r:id="rId38"/>
    <p:sldId id="277" r:id="rId39"/>
    <p:sldId id="320" r:id="rId40"/>
    <p:sldId id="321" r:id="rId41"/>
    <p:sldId id="322" r:id="rId42"/>
    <p:sldId id="266" r:id="rId43"/>
    <p:sldId id="284" r:id="rId44"/>
    <p:sldId id="285" r:id="rId45"/>
    <p:sldId id="323" r:id="rId46"/>
    <p:sldId id="267" r:id="rId47"/>
    <p:sldId id="330" r:id="rId48"/>
    <p:sldId id="331" r:id="rId49"/>
    <p:sldId id="325" r:id="rId50"/>
    <p:sldId id="324" r:id="rId51"/>
    <p:sldId id="326" r:id="rId52"/>
    <p:sldId id="268" r:id="rId53"/>
    <p:sldId id="327" r:id="rId54"/>
    <p:sldId id="264" r:id="rId55"/>
    <p:sldId id="287" r:id="rId56"/>
    <p:sldId id="276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68A58-0EA5-4901-809B-4D631776222C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499AF-F8C6-4792-B04F-1F79ACD09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499AF-F8C6-4792-B04F-1F79ACD09855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0FF-287C-4E53-B135-6CA33790ECD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399-A78B-4D84-9086-D07E2DD26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0FF-287C-4E53-B135-6CA33790ECD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399-A78B-4D84-9086-D07E2DD26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0FF-287C-4E53-B135-6CA33790ECD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399-A78B-4D84-9086-D07E2DD26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0FF-287C-4E53-B135-6CA33790ECD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399-A78B-4D84-9086-D07E2DD26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0FF-287C-4E53-B135-6CA33790ECD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399-A78B-4D84-9086-D07E2DD26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0FF-287C-4E53-B135-6CA33790ECD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399-A78B-4D84-9086-D07E2DD26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0FF-287C-4E53-B135-6CA33790ECD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399-A78B-4D84-9086-D07E2DD26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0FF-287C-4E53-B135-6CA33790ECD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399-A78B-4D84-9086-D07E2DD26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0FF-287C-4E53-B135-6CA33790ECD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399-A78B-4D84-9086-D07E2DD26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0FF-287C-4E53-B135-6CA33790ECD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399-A78B-4D84-9086-D07E2DD26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0FF-287C-4E53-B135-6CA33790ECD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1399-A78B-4D84-9086-D07E2DD26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2F0FF-287C-4E53-B135-6CA33790ECD0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F1399-A78B-4D84-9086-D07E2DD26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tL-WlPKAOLdn4XkfGmv_Tg" TargetMode="External"/><Relationship Id="rId2" Type="http://schemas.openxmlformats.org/officeDocument/2006/relationships/hyperlink" Target="http://pednavigator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/>
          <a:lstStyle/>
          <a:p>
            <a:r>
              <a:rPr lang="ru-RU" dirty="0"/>
              <a:t>О педагогике В.Ф. Шаталова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/>
          <a:lstStyle/>
          <a:p>
            <a:r>
              <a:rPr lang="ru-RU" dirty="0"/>
              <a:t>Робский В.В.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u="sng" dirty="0"/>
              <a:t>Ограниченности восприятия информации:</a:t>
            </a:r>
          </a:p>
          <a:p>
            <a:pPr lvl="0"/>
            <a:r>
              <a:rPr lang="ru-RU" dirty="0"/>
              <a:t>Опорный конспект от учителя содержит 7 оптимальных элементов восприятия по теме, которые сохраняются в долговременной памяти.</a:t>
            </a:r>
          </a:p>
          <a:p>
            <a:pPr lvl="0"/>
            <a:r>
              <a:rPr lang="ru-RU" dirty="0"/>
              <a:t>Весь объем информации делится на 5-7 блоков.</a:t>
            </a:r>
          </a:p>
          <a:p>
            <a:pPr lvl="0"/>
            <a:r>
              <a:rPr lang="ru-RU" dirty="0"/>
              <a:t>Конспект состоит из листа с опорными сигналами (дидактическое средство).</a:t>
            </a:r>
          </a:p>
          <a:p>
            <a:pPr lvl="0"/>
            <a:r>
              <a:rPr lang="ru-RU" dirty="0"/>
              <a:t>Ставится задача не запоминания конспекта, а его понимание.</a:t>
            </a:r>
          </a:p>
          <a:p>
            <a:pPr lvl="0"/>
            <a:r>
              <a:rPr lang="ru-RU" dirty="0"/>
              <a:t>Понять лист конспекта можно только после прослушивания учителя и чтения учебника (зубрежка исключена).</a:t>
            </a:r>
          </a:p>
        </p:txBody>
      </p:sp>
      <p:pic>
        <p:nvPicPr>
          <p:cNvPr id="43010" name="Picture 2" descr="http://fs00.infourok.ru/images/doc/101/120141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907704" cy="1430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u="sng" dirty="0"/>
              <a:t>Сотрудничества:</a:t>
            </a:r>
          </a:p>
          <a:p>
            <a:pPr lvl="0"/>
            <a:r>
              <a:rPr lang="ru-RU" dirty="0"/>
              <a:t>гуманное отношение к ученику;</a:t>
            </a:r>
          </a:p>
          <a:p>
            <a:pPr lvl="0"/>
            <a:r>
              <a:rPr lang="ru-RU" dirty="0"/>
              <a:t>отсутствие критики;</a:t>
            </a:r>
          </a:p>
          <a:p>
            <a:pPr lvl="0"/>
            <a:r>
              <a:rPr lang="ru-RU" dirty="0"/>
              <a:t>отсутствие негативной оценки знаний;</a:t>
            </a:r>
          </a:p>
          <a:p>
            <a:pPr lvl="0"/>
            <a:r>
              <a:rPr lang="ru-RU" dirty="0"/>
              <a:t>снятие психологического напряжения в классе;</a:t>
            </a:r>
          </a:p>
          <a:p>
            <a:pPr lvl="0"/>
            <a:r>
              <a:rPr lang="ru-RU" dirty="0"/>
              <a:t>отсутствие жестких рамок (основа будущего творчества).</a:t>
            </a:r>
          </a:p>
        </p:txBody>
      </p:sp>
      <p:pic>
        <p:nvPicPr>
          <p:cNvPr id="41986" name="Picture 2" descr="http://mybloginfo.ru/uploads/posts/2013-04/136541836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8459" y="141758"/>
            <a:ext cx="1831380" cy="2063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u="sng" dirty="0"/>
              <a:t>Бесконфликтности (особое оценивание):</a:t>
            </a:r>
          </a:p>
          <a:p>
            <a:pPr lvl="0"/>
            <a:r>
              <a:rPr lang="ru-RU" dirty="0"/>
              <a:t>позволяет добиться результата вне зависимости от способностей (низкая оценка накрывается высокой, давая возможность получить хороший результат в конце семестра, а журнал отражает не сам процесс усвоения материала, а качество знаний в данный момент учебы);</a:t>
            </a:r>
          </a:p>
          <a:p>
            <a:pPr lvl="0"/>
            <a:r>
              <a:rPr lang="ru-RU" dirty="0"/>
              <a:t>подвижность оценки меняет отношение ученика к обучению;</a:t>
            </a:r>
          </a:p>
          <a:p>
            <a:pPr lvl="0"/>
            <a:r>
              <a:rPr lang="ru-RU" dirty="0"/>
              <a:t>дает мотивацию уверенности в себе, своем разуме, своих способностях;</a:t>
            </a:r>
          </a:p>
          <a:p>
            <a:pPr lvl="0"/>
            <a:r>
              <a:rPr lang="ru-RU" dirty="0"/>
              <a:t>строит открытые отношения между учителем и учеником.</a:t>
            </a:r>
          </a:p>
        </p:txBody>
      </p:sp>
      <p:pic>
        <p:nvPicPr>
          <p:cNvPr id="44036" name="Picture 4" descr="http://www.yildiz.eu/images/jobboerse/100fra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402005"/>
            <a:ext cx="1835696" cy="1455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u="sng" dirty="0"/>
              <a:t>Учения с увлечением:</a:t>
            </a:r>
          </a:p>
          <a:p>
            <a:pPr lvl="0"/>
            <a:r>
              <a:rPr lang="ru-RU" dirty="0"/>
              <a:t>учение с большим трудом;</a:t>
            </a:r>
          </a:p>
          <a:p>
            <a:pPr lvl="0"/>
            <a:r>
              <a:rPr lang="ru-RU" dirty="0"/>
              <a:t>чем больше труда, тем больше успеха, тем больше увлечения;</a:t>
            </a:r>
          </a:p>
          <a:p>
            <a:pPr lvl="0"/>
            <a:r>
              <a:rPr lang="ru-RU" dirty="0"/>
              <a:t>увлечение подвигает на новый труд.</a:t>
            </a:r>
          </a:p>
        </p:txBody>
      </p:sp>
      <p:pic>
        <p:nvPicPr>
          <p:cNvPr id="43010" name="Picture 2" descr="http://nephacowa.science/pic-stopilina.ucoz.ru/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639814"/>
            <a:ext cx="2915816" cy="2218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/>
              <a:t>Максимализма:</a:t>
            </a:r>
          </a:p>
          <a:p>
            <a:pPr lvl="0"/>
            <a:r>
              <a:rPr lang="ru-RU" dirty="0"/>
              <a:t>в требовательности и пощаде;</a:t>
            </a:r>
          </a:p>
          <a:p>
            <a:pPr lvl="0"/>
            <a:r>
              <a:rPr lang="ru-RU" dirty="0"/>
              <a:t>в самостоятельности и контроле;</a:t>
            </a:r>
          </a:p>
          <a:p>
            <a:pPr lvl="0"/>
            <a:r>
              <a:rPr lang="ru-RU" dirty="0"/>
              <a:t>в загрузке учителя и облегчении его труда;</a:t>
            </a:r>
          </a:p>
          <a:p>
            <a:pPr lvl="0"/>
            <a:r>
              <a:rPr lang="ru-RU" dirty="0"/>
              <a:t>в заинтересованности ученика;</a:t>
            </a:r>
          </a:p>
          <a:p>
            <a:pPr lvl="0"/>
            <a:r>
              <a:rPr lang="ru-RU" dirty="0"/>
              <a:t>в равенстве и праве выбора (быть в активе или пассиве);</a:t>
            </a:r>
          </a:p>
          <a:p>
            <a:pPr lvl="0"/>
            <a:r>
              <a:rPr lang="ru-RU" dirty="0"/>
              <a:t>в просторе для сильного ученика.</a:t>
            </a:r>
          </a:p>
        </p:txBody>
      </p:sp>
      <p:pic>
        <p:nvPicPr>
          <p:cNvPr id="41986" name="Picture 2" descr="http://www.piehole.ie/voiceover-blog-Ireland/wp-content/uploads/2014/06/imgpres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4624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Пощада…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Если в первые 5–6 минут не возникало хотя бы ориентировочного плана решения задачи, то ее просто нужно оставить и заняться другим делом. </a:t>
            </a:r>
          </a:p>
          <a:p>
            <a:r>
              <a:rPr lang="ru-RU" dirty="0"/>
              <a:t>По прошествии небольшого промежутка времени необходимо снова внимательнейшим образом вчитаться в условие неподдающейся задачи. Появится мысль – работай над ней, развивай по всем направлениям. Нет мысли – оставь задачу. </a:t>
            </a:r>
          </a:p>
          <a:p>
            <a:r>
              <a:rPr lang="ru-RU" dirty="0"/>
              <a:t>Снова переключись на другую работу, а спустя час-полтора снова вернись к этой задаче. </a:t>
            </a:r>
          </a:p>
        </p:txBody>
      </p:sp>
      <p:pic>
        <p:nvPicPr>
          <p:cNvPr id="40962" name="Picture 2" descr="http://whoisgarybledsoe.com/wp-content/uploads/2013/10/begg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301208"/>
            <a:ext cx="132744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…и требовательность!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деле вычислений и всяких иных механических операций никто не имеет права давать себе никаких поблажек. </a:t>
            </a:r>
          </a:p>
          <a:p>
            <a:r>
              <a:rPr lang="ru-RU" dirty="0"/>
              <a:t>Это основа самодисциплины, определяющей успех при решении не только математических, но и любых жизненных задач.</a:t>
            </a:r>
          </a:p>
        </p:txBody>
      </p:sp>
      <p:pic>
        <p:nvPicPr>
          <p:cNvPr id="5" name="Picture 2" descr="https://classconnection.s3.amazonaws.com/212/flashcards/725212/png/mirar13165579351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784444"/>
            <a:ext cx="2217846" cy="1956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7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u="sng" dirty="0"/>
              <a:t>Последовательности:</a:t>
            </a:r>
          </a:p>
          <a:p>
            <a:pPr lvl="0"/>
            <a:r>
              <a:rPr lang="ru-RU" dirty="0"/>
              <a:t>изучение теории;</a:t>
            </a:r>
          </a:p>
          <a:p>
            <a:pPr lvl="0"/>
            <a:r>
              <a:rPr lang="ru-RU" dirty="0"/>
              <a:t>отработка практики.</a:t>
            </a:r>
          </a:p>
        </p:txBody>
      </p:sp>
      <p:pic>
        <p:nvPicPr>
          <p:cNvPr id="38914" name="Picture 2" descr="http://ns2.skyclipart.ru/uploads/posts/2010-09/1284545223_2010-09-14_134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4093579"/>
            <a:ext cx="5976664" cy="1902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8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u="sng" dirty="0"/>
              <a:t>Здоровья:</a:t>
            </a:r>
          </a:p>
          <a:p>
            <a:pPr lvl="0"/>
            <a:r>
              <a:rPr lang="ru-RU" dirty="0"/>
              <a:t>физическое воспитание ежедневно.</a:t>
            </a:r>
          </a:p>
        </p:txBody>
      </p:sp>
      <p:pic>
        <p:nvPicPr>
          <p:cNvPr id="37890" name="Picture 2" descr="http://4.bp.blogspot.com/-eGpMNJGEcGg/VXCkgMLKSBI/AAAAAAACtc8/vVVnFvmvrNk/s1600/B97463575Z.120150601112752000G519OQAR.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5816352" cy="3253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9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u="sng" dirty="0"/>
              <a:t>Открытых перспектив:</a:t>
            </a:r>
          </a:p>
          <a:p>
            <a:pPr lvl="0"/>
            <a:r>
              <a:rPr lang="ru-RU" dirty="0"/>
              <a:t>открытое и подвижное оценивание (гласность);</a:t>
            </a:r>
          </a:p>
          <a:p>
            <a:pPr lvl="0"/>
            <a:r>
              <a:rPr lang="ru-RU" dirty="0"/>
              <a:t>открытый учет знаний («Ведомость открытого учёта знаний»);</a:t>
            </a:r>
          </a:p>
          <a:p>
            <a:r>
              <a:rPr lang="ru-RU" dirty="0"/>
              <a:t>возможность ученику выйти на высокий уровень знаний и оценок.</a:t>
            </a:r>
          </a:p>
        </p:txBody>
      </p:sp>
      <p:pic>
        <p:nvPicPr>
          <p:cNvPr id="36866" name="Picture 2" descr="http://1.bp.blogspot.com/-pdYdlvcJiSI/T-bCE1LdDTI/AAAAAAAAA8c/6kh0kbG9cxk/s1600/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8640"/>
            <a:ext cx="2247501" cy="1656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Шаталов Виктор Федорович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Родился в 1927 году в Донецке. Воевал на фронте, имеет награды.  </a:t>
            </a:r>
          </a:p>
          <a:p>
            <a:r>
              <a:rPr lang="ru-RU" dirty="0"/>
              <a:t>В 1953 г. окончил Сталинский (Донецкий) пединститут.</a:t>
            </a:r>
          </a:p>
          <a:p>
            <a:r>
              <a:rPr lang="ru-RU" dirty="0"/>
              <a:t>С 1956 г. организовал экспериментальные классы.</a:t>
            </a:r>
          </a:p>
          <a:p>
            <a:r>
              <a:rPr lang="ru-RU" dirty="0"/>
              <a:t>Первый экспериментальный класс изучил полный курс школы на 2 года раньше. В ВУЗы поступили все ученики.</a:t>
            </a:r>
          </a:p>
          <a:p>
            <a:r>
              <a:rPr lang="ru-RU" dirty="0"/>
              <a:t>Сотрудник НИИ педагогики УССР, член АПН СССР.</a:t>
            </a:r>
          </a:p>
          <a:p>
            <a:r>
              <a:rPr lang="ru-RU" dirty="0"/>
              <a:t>С 1987 г. заведующий лабораторией проблем интенсификации учебного процесса НИИ методов обучения АПН СССР. </a:t>
            </a:r>
          </a:p>
          <a:p>
            <a:r>
              <a:rPr lang="ru-RU" dirty="0"/>
              <a:t>С 1992 г. доцент Института последипломного образования в Донецке.</a:t>
            </a:r>
          </a:p>
        </p:txBody>
      </p:sp>
      <p:pic>
        <p:nvPicPr>
          <p:cNvPr id="4" name="Picture 4" descr="Виктор Шатал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157344"/>
            <a:ext cx="1619672" cy="1700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1-й этап обучения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Развернутое объяснение материала.</a:t>
            </a:r>
          </a:p>
          <a:p>
            <a:r>
              <a:rPr lang="ru-RU" dirty="0"/>
              <a:t>Создание блока ключевых вопросов. </a:t>
            </a:r>
          </a:p>
          <a:p>
            <a:r>
              <a:rPr lang="ru-RU" dirty="0"/>
              <a:t>Важная роль отводится внешней форме подачи материала, которая должна быть </a:t>
            </a:r>
            <a:r>
              <a:rPr lang="ru-RU" b="1" dirty="0"/>
              <a:t>эмоциональной и наглядной</a:t>
            </a:r>
            <a:r>
              <a:rPr lang="ru-RU" dirty="0"/>
              <a:t>. </a:t>
            </a:r>
          </a:p>
        </p:txBody>
      </p:sp>
      <p:pic>
        <p:nvPicPr>
          <p:cNvPr id="35842" name="Picture 2" descr="http://lib.rus.ec/i/74/348874/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509120"/>
            <a:ext cx="3093205" cy="2060848"/>
          </a:xfrm>
          <a:prstGeom prst="rect">
            <a:avLst/>
          </a:prstGeom>
          <a:noFill/>
        </p:spPr>
      </p:pic>
      <p:pic>
        <p:nvPicPr>
          <p:cNvPr id="5" name="Picture 2" descr="http://agulife.ru/media/photos/gallery/109153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133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2-й этап обучения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Свёртывание учебного материала с помощью кратких записей, условных обозначений и изображения логических связей. </a:t>
            </a:r>
          </a:p>
          <a:p>
            <a:r>
              <a:rPr lang="ru-RU" dirty="0"/>
              <a:t>Учитель предъявляет и поясняет опорный плакат. </a:t>
            </a:r>
          </a:p>
        </p:txBody>
      </p:sp>
      <p:pic>
        <p:nvPicPr>
          <p:cNvPr id="34818" name="Picture 2" descr="http://www.ustaellerden.com/wp-content/uploads/2015/05/%C3%96%C4%9Fretmen-Animasy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418961"/>
            <a:ext cx="2049251" cy="2178391"/>
          </a:xfrm>
          <a:prstGeom prst="rect">
            <a:avLst/>
          </a:prstGeom>
          <a:noFill/>
        </p:spPr>
      </p:pic>
      <p:pic>
        <p:nvPicPr>
          <p:cNvPr id="5" name="Picture 2" descr="http://agulife.ru/media/photos/gallery/109153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133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3-й этап обучения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Изучение опорных сигналов учениками. </a:t>
            </a:r>
          </a:p>
          <a:p>
            <a:r>
              <a:rPr lang="ru-RU" dirty="0"/>
              <a:t>Каждый ученик получает лист с опорными сигналами для индивидуальной работы. </a:t>
            </a:r>
          </a:p>
        </p:txBody>
      </p:sp>
      <p:pic>
        <p:nvPicPr>
          <p:cNvPr id="33798" name="Picture 6" descr="http://dou-9-efremov.ucoz.ru/0_eb1e1_ede38ce0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490885"/>
            <a:ext cx="4032448" cy="3367115"/>
          </a:xfrm>
          <a:prstGeom prst="rect">
            <a:avLst/>
          </a:prstGeom>
          <a:noFill/>
        </p:spPr>
      </p:pic>
      <p:pic>
        <p:nvPicPr>
          <p:cNvPr id="7" name="Picture 2" descr="http://agulife.ru/media/photos/gallery/109153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133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4-й этап обучения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Домашняя работа учащихся с учебником и опорными сигналами. </a:t>
            </a:r>
          </a:p>
        </p:txBody>
      </p:sp>
      <p:pic>
        <p:nvPicPr>
          <p:cNvPr id="4" name="Picture 4" descr="http://cvznz-14.at.ua/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96952"/>
            <a:ext cx="3240360" cy="3425753"/>
          </a:xfrm>
          <a:prstGeom prst="rect">
            <a:avLst/>
          </a:prstGeom>
          <a:noFill/>
        </p:spPr>
      </p:pic>
      <p:pic>
        <p:nvPicPr>
          <p:cNvPr id="5" name="Picture 2" descr="http://agulife.ru/media/photos/gallery/109153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133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5-й этап обучения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Воспроизведение учениками опорных сигналов на следующем уроке. </a:t>
            </a:r>
          </a:p>
        </p:txBody>
      </p:sp>
      <p:pic>
        <p:nvPicPr>
          <p:cNvPr id="5" name="Picture 2" descr="http://agulife.ru/media/photos/gallery/109153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1331640"/>
          </a:xfrm>
          <a:prstGeom prst="rect">
            <a:avLst/>
          </a:prstGeom>
          <a:noFill/>
        </p:spPr>
      </p:pic>
      <p:pic>
        <p:nvPicPr>
          <p:cNvPr id="31748" name="Picture 4" descr="http://bankseephala.science/pic-plotnikova.ucoz.ru/_tbkp/Cartoon-Clipart-Free-1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84984"/>
            <a:ext cx="2376264" cy="2786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6-й этап обучения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Ответы учащихся по опорным сигналам.</a:t>
            </a:r>
          </a:p>
        </p:txBody>
      </p:sp>
      <p:pic>
        <p:nvPicPr>
          <p:cNvPr id="4" name="Picture 2" descr="http://agulife.ru/media/photos/gallery/109153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1331640"/>
          </a:xfrm>
          <a:prstGeom prst="rect">
            <a:avLst/>
          </a:prstGeom>
          <a:noFill/>
        </p:spPr>
      </p:pic>
      <p:pic>
        <p:nvPicPr>
          <p:cNvPr id="5" name="Picture 2" descr="http://new.pedsovet.org/upload/articles/inline/1048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36912"/>
            <a:ext cx="3384376" cy="3521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7-й этап обучения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Постоянное повторение изученного материала, углубление ранее усвоенных знаний. </a:t>
            </a:r>
          </a:p>
          <a:p>
            <a:r>
              <a:rPr lang="ru-RU" dirty="0"/>
              <a:t>Организуется взаимопомощь между одноклассниками, а также между старшими и младшими учениками.</a:t>
            </a:r>
          </a:p>
        </p:txBody>
      </p:sp>
      <p:pic>
        <p:nvPicPr>
          <p:cNvPr id="29698" name="Picture 2" descr="http://u.5klass.net:10/datas/algebra/Naturalnaja-stepen/0006-006-Povtor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6150" y="4419110"/>
            <a:ext cx="3192354" cy="2394266"/>
          </a:xfrm>
          <a:prstGeom prst="rect">
            <a:avLst/>
          </a:prstGeom>
          <a:noFill/>
        </p:spPr>
      </p:pic>
      <p:pic>
        <p:nvPicPr>
          <p:cNvPr id="5" name="Picture 2" descr="http://agulife.ru/media/photos/gallery/109153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133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Ни дня без игры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Игра – дело серьезное. </a:t>
            </a:r>
          </a:p>
          <a:p>
            <a:r>
              <a:rPr lang="ru-RU" dirty="0"/>
              <a:t>Множество психологических аспектов игровых ситуаций делает игру незаменимой в педагогике. </a:t>
            </a:r>
          </a:p>
          <a:p>
            <a:r>
              <a:rPr lang="ru-RU" dirty="0"/>
              <a:t>Методический прием, помогающий мобилизовать внимание и создать обстановку непринужденности.</a:t>
            </a:r>
          </a:p>
        </p:txBody>
      </p:sp>
      <p:pic>
        <p:nvPicPr>
          <p:cNvPr id="28676" name="Picture 4" descr="http://froid.su/uploads/images/playc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60648"/>
            <a:ext cx="195861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Турниры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Природная одаренность сплошь и рядом никак не соотносилась со школьными успехами, отраженными в классных журналах и ведомостях.</a:t>
            </a:r>
          </a:p>
          <a:p>
            <a:r>
              <a:rPr lang="ru-RU" dirty="0"/>
              <a:t>Раскованность, полет, дерзость, успех.</a:t>
            </a:r>
          </a:p>
        </p:txBody>
      </p:sp>
      <p:pic>
        <p:nvPicPr>
          <p:cNvPr id="27650" name="Picture 2" descr="http://thumbs.dreamstime.com/z/knights-tournament-17125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333177"/>
            <a:ext cx="3285555" cy="2524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Соревнования коллективов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Новизна состязания и коллективная ответственность за его результат – это очень сильные стимулы. </a:t>
            </a:r>
          </a:p>
          <a:p>
            <a:r>
              <a:rPr lang="ru-RU" dirty="0"/>
              <a:t>Две недели шуршат страницы учебников, две недели ребята консультируют и контролируют друг друга, радуются удачным находкам, готовят вопросы-ловушки, живут в напряженном ожидании предстоящего поединка и с удивлением начинают замечать, как с непринужденной легкостью воспроизводят формулировки правил, определений и математических законов даже самые безучастные молчуны. </a:t>
            </a:r>
          </a:p>
          <a:p>
            <a:r>
              <a:rPr lang="ru-RU" dirty="0"/>
              <a:t>Выводы формул, доказательства теоретических положений и мелкие, казалось бы, уже давно позабытые следствия </a:t>
            </a:r>
            <a:r>
              <a:rPr lang="ru-RU" i="1" u="sng" dirty="0"/>
              <a:t>становятся день ото дня все более привычными и понятными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"солёного огурца"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«</a:t>
            </a:r>
            <a:r>
              <a:rPr lang="ru-RU" dirty="0"/>
              <a:t>Если в банку с солёной водой положить свежие огурцы, то, </a:t>
            </a:r>
            <a:r>
              <a:rPr lang="ru-RU" b="1" dirty="0"/>
              <a:t>хочется им или не хочется, они всё равно станут солёными</a:t>
            </a:r>
            <a:r>
              <a:rPr lang="ru-RU" dirty="0"/>
              <a:t>…</a:t>
            </a:r>
            <a:r>
              <a:rPr lang="ru-RU" b="1" dirty="0"/>
              <a:t>»</a:t>
            </a:r>
            <a:r>
              <a:rPr lang="ru-RU" dirty="0"/>
              <a:t>. </a:t>
            </a:r>
          </a:p>
          <a:p>
            <a:r>
              <a:rPr lang="ru-RU" dirty="0"/>
              <a:t>Выше опорных сигналов стоит система инспекции.</a:t>
            </a:r>
          </a:p>
          <a:p>
            <a:r>
              <a:rPr lang="ru-RU" dirty="0"/>
              <a:t>Все дело в условиях, в среде.</a:t>
            </a:r>
          </a:p>
        </p:txBody>
      </p:sp>
      <p:pic>
        <p:nvPicPr>
          <p:cNvPr id="26626" name="Picture 2" descr="http://www.profan.su/pic/001/009/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509120"/>
            <a:ext cx="1740847" cy="2168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минуты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– Внимание! Возьмите чистые листочки и напишите на них свои фамилии. В вашем распоряжении одна минута. Кто сможет написать больше слов – имен существительных, содержащих три буквы о? Не больше и не меньше. «Обороноспособность» – не годится: в нем 7 букв о. Только три буквы о! Например, молоко, потолок, но их писать уже не нужно. Включаю секундомер. Кто больше?</a:t>
            </a:r>
          </a:p>
        </p:txBody>
      </p:sp>
      <p:pic>
        <p:nvPicPr>
          <p:cNvPr id="25601" name="Picture 1" descr="C:\Users\ВВ\Desktop\Проекты презентаций\Клипарт\Картинки\Часы\clock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32656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минуты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 собрать листочки? Как проверить их без больших затрат времени? Как избежать конфликтов? Концовка игры представляет в этом отношении большую опасность. </a:t>
            </a:r>
          </a:p>
          <a:p>
            <a:r>
              <a:rPr lang="ru-RU" u="sng" dirty="0"/>
              <a:t>Все это обязан предвидеть учитель. Без умения учитывать возможные издержки игры лучше и не браться за нее.</a:t>
            </a:r>
            <a:endParaRPr lang="ru-RU" dirty="0"/>
          </a:p>
        </p:txBody>
      </p:sp>
      <p:pic>
        <p:nvPicPr>
          <p:cNvPr id="4" name="Picture 1" descr="C:\Users\ВВ\Desktop\Проекты презентаций\Клипарт\Картинки\Часы\clock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32656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Концовка игры и…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классе давно уже всем известно, что после слов учителя: «Первые проверяют вторых» – каждый ученик поворачивается назад и берет листок своего товарища, а те, кто сидит «на Камчатке», идут вперед и берут листочки учеников, сидящих за первыми столами. </a:t>
            </a:r>
          </a:p>
          <a:p>
            <a:r>
              <a:rPr lang="ru-RU" dirty="0"/>
              <a:t>На это уходит не более 10 секунд.</a:t>
            </a:r>
          </a:p>
        </p:txBody>
      </p:sp>
      <p:pic>
        <p:nvPicPr>
          <p:cNvPr id="4" name="Picture 1" descr="C:\Users\ВВ\Desktop\Проекты презентаций\Клипарт\Картинки\Часы\clock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32656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…проверка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– У кого записано более 10 слов? Тишина.</a:t>
            </a:r>
          </a:p>
          <a:p>
            <a:r>
              <a:rPr lang="ru-RU" dirty="0"/>
              <a:t>– Десять? Девять? Восемь?</a:t>
            </a:r>
          </a:p>
          <a:p>
            <a:r>
              <a:rPr lang="ru-RU" dirty="0"/>
              <a:t>Первая рука. Учителю теперь остается только собрать 4-5 листочков с наибольшим количеством слов и назвать имена победителей. Вся игра продолжается около 2 минут.</a:t>
            </a:r>
          </a:p>
          <a:p>
            <a:r>
              <a:rPr lang="ru-RU" dirty="0"/>
              <a:t>Причин для обид нет. Плутовство исключено. Конфликтные узлы нейтрализованы.</a:t>
            </a:r>
          </a:p>
        </p:txBody>
      </p:sp>
      <p:pic>
        <p:nvPicPr>
          <p:cNvPr id="4" name="Picture 1" descr="C:\Users\ВВ\Desktop\Проекты презентаций\Клипарт\Картинки\Часы\clock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32656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 цепочки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Его удобнее всего применять на последнем уроке. Первый ученик решил задачу и тотчас же отдал ее на проверку учителю. Время проверки – не более 10 секунд, и тетрадь возвращается ученику. Вот еще одна поднятая рука: задачу записал второй. Проверит правильность записи решения первый. Третьего – второй и т. д. Это цепочка. Первый же ученик после проверки решения задачи вторым уходит домой, хотя урок еще не закончился. </a:t>
            </a:r>
          </a:p>
          <a:p>
            <a:r>
              <a:rPr lang="ru-RU" dirty="0"/>
              <a:t>Цепочка работает. Через каждые 8-10 секунд из класса уходит один ученик, и вот уже рассеянным архипелагом в классе остались всего только отдельные ученики. Им оказывается индивидуальная помощь. </a:t>
            </a:r>
          </a:p>
        </p:txBody>
      </p:sp>
      <p:pic>
        <p:nvPicPr>
          <p:cNvPr id="17410" name="Picture 2" descr="http://img-fotki.yandex.ru/get/5108/yurinets-ida.5b/0_554ab_b37ea5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805265"/>
            <a:ext cx="7259960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Конкурс скороговорок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Умению быстро и правильно произносить скороговорки уделяется в экспериментальных классах большое внимание. </a:t>
            </a:r>
          </a:p>
          <a:p>
            <a:r>
              <a:rPr lang="ru-RU" dirty="0"/>
              <a:t>Каждую скороговорку нужно сначала запомнить, а потом, не глядя в текст, произнести предельно выразительно и быстро три раза подряд.</a:t>
            </a:r>
          </a:p>
        </p:txBody>
      </p:sp>
      <p:pic>
        <p:nvPicPr>
          <p:cNvPr id="21506" name="Picture 2" descr="https://refdb.ru/images/1122/2243973/16e36f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700" y="5157192"/>
            <a:ext cx="1599299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Скороговорки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Купи кипу книг.</a:t>
            </a:r>
          </a:p>
          <a:p>
            <a:r>
              <a:rPr lang="ru-RU" dirty="0"/>
              <a:t>Три дроворуба на трех дворах дрова рубят.</a:t>
            </a:r>
          </a:p>
          <a:p>
            <a:r>
              <a:rPr lang="ru-RU" dirty="0"/>
              <a:t>Тридцать три трубача трубят тревогу.</a:t>
            </a:r>
          </a:p>
          <a:p>
            <a:r>
              <a:rPr lang="ru-RU" dirty="0"/>
              <a:t>Пекарь Петр пек пирог.</a:t>
            </a:r>
          </a:p>
          <a:p>
            <a:r>
              <a:rPr lang="ru-RU" dirty="0"/>
              <a:t>В Чите течет </a:t>
            </a:r>
            <a:r>
              <a:rPr lang="ru-RU" dirty="0" err="1"/>
              <a:t>Читинка</a:t>
            </a:r>
            <a:r>
              <a:rPr lang="ru-RU" dirty="0"/>
              <a:t>.</a:t>
            </a:r>
          </a:p>
          <a:p>
            <a:r>
              <a:rPr lang="ru-RU" dirty="0"/>
              <a:t>Расскажите про покупку. Про какую про покупку? Про покупку, про покупку, про </a:t>
            </a:r>
            <a:r>
              <a:rPr lang="ru-RU" dirty="0" err="1"/>
              <a:t>покупочку</a:t>
            </a:r>
            <a:r>
              <a:rPr lang="ru-RU" dirty="0"/>
              <a:t> мою.</a:t>
            </a:r>
          </a:p>
          <a:p>
            <a:r>
              <a:rPr lang="ru-RU" dirty="0"/>
              <a:t>Не жалела мама мыла. Мама Милу с мылом мыла. Мила мыла не любила, Мила мыло уронила.</a:t>
            </a:r>
          </a:p>
        </p:txBody>
      </p:sp>
      <p:pic>
        <p:nvPicPr>
          <p:cNvPr id="20482" name="Picture 2" descr="http://comodejardesertimido.net/wp-content/uploads/2012/11/peopletal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6632"/>
            <a:ext cx="2555776" cy="1395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Скороговорки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Пришел Прокоп, кипел укроп, ушел Прокоп, кипит укроп. Как при Прокопе кипел укроп, так без Прокопа кипит укроп.</a:t>
            </a:r>
          </a:p>
          <a:p>
            <a:r>
              <a:rPr lang="ru-RU" dirty="0"/>
              <a:t>Ткет ткач ткани на платок Тане.</a:t>
            </a:r>
          </a:p>
          <a:p>
            <a:r>
              <a:rPr lang="ru-RU" dirty="0"/>
              <a:t> Восемь сцепщиков сцепляли цистерны.</a:t>
            </a:r>
          </a:p>
          <a:p>
            <a:r>
              <a:rPr lang="ru-RU" dirty="0"/>
              <a:t> Мыши шуршат и шарахаются в шалаше, как только слышат шаги на шоссе.</a:t>
            </a:r>
          </a:p>
          <a:p>
            <a:r>
              <a:rPr lang="ru-RU" dirty="0"/>
              <a:t> Пробирается поперек реки паровой паром.</a:t>
            </a:r>
          </a:p>
          <a:p>
            <a:r>
              <a:rPr lang="ru-RU" dirty="0"/>
              <a:t>Всех скороговорок не </a:t>
            </a:r>
            <a:r>
              <a:rPr lang="ru-RU" dirty="0" err="1"/>
              <a:t>перескороговоришь</a:t>
            </a:r>
            <a:r>
              <a:rPr lang="ru-RU" dirty="0"/>
              <a:t> и не </a:t>
            </a:r>
            <a:r>
              <a:rPr lang="ru-RU" dirty="0" err="1"/>
              <a:t>перевыскороговоришь</a:t>
            </a:r>
            <a:r>
              <a:rPr lang="ru-RU" dirty="0"/>
              <a:t>.</a:t>
            </a:r>
          </a:p>
        </p:txBody>
      </p:sp>
      <p:pic>
        <p:nvPicPr>
          <p:cNvPr id="4" name="Picture 2" descr="http://comodejardesertimido.net/wp-content/uploads/2012/11/peopletal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6632"/>
            <a:ext cx="2555776" cy="1395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Психологические аспекты оценивания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побуждение к активному действию,</a:t>
            </a:r>
          </a:p>
          <a:p>
            <a:r>
              <a:rPr lang="ru-RU" dirty="0"/>
              <a:t>заинтересованность, </a:t>
            </a:r>
          </a:p>
          <a:p>
            <a:r>
              <a:rPr lang="ru-RU" dirty="0"/>
              <a:t>стремление к результату,</a:t>
            </a:r>
          </a:p>
          <a:p>
            <a:r>
              <a:rPr lang="ru-RU" dirty="0"/>
              <a:t>личная ответственность за результат,</a:t>
            </a:r>
          </a:p>
          <a:p>
            <a:r>
              <a:rPr lang="ru-RU" dirty="0"/>
              <a:t>перспектива нового успеха.</a:t>
            </a:r>
          </a:p>
        </p:txBody>
      </p:sp>
      <p:pic>
        <p:nvPicPr>
          <p:cNvPr id="18436" name="Picture 4" descr="http://3.bp.blogspot.com/-ICdMfE4e4Qc/UxxzFxu2OWI/AAAAAAAAA7E/lI1hASFGaio/s1600/Jud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62588"/>
            <a:ext cx="3456384" cy="1978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Листы открытого учета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После проверки выполненных упражнений каждый ученик закрашивает цветным карандашом клеточки в листах открытого учета решенных задач.</a:t>
            </a:r>
          </a:p>
          <a:p>
            <a:r>
              <a:rPr lang="ru-RU" dirty="0"/>
              <a:t>Ученик, против фамилии которого зияет пустой провал, в то время когда вся вертикальная полоса клеточек, стоящих против фамилий его товарищей, закрашена, может винить только самого себя.</a:t>
            </a:r>
          </a:p>
          <a:p>
            <a:endParaRPr lang="ru-RU" dirty="0"/>
          </a:p>
        </p:txBody>
      </p:sp>
      <p:pic>
        <p:nvPicPr>
          <p:cNvPr id="16386" name="Picture 2" descr="http://new.62master.com/uploads/data/shop/Uslugi/Clipbo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445224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 вида мотивации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ru-RU" dirty="0"/>
              <a:t>ориентация на результат;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заинтересованность в процессе деятельности;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заинтересованность в получении хорошей оценки;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/>
              <a:t>избежание неприятностей.</a:t>
            </a:r>
          </a:p>
          <a:p>
            <a:pPr>
              <a:buNone/>
            </a:pPr>
            <a:r>
              <a:rPr lang="ru-RU" i="1" dirty="0"/>
              <a:t>«Голова ученика — не сосуд, который нужно заполнить, а факел, который нужно зажечь». (Плутарх)</a:t>
            </a:r>
          </a:p>
          <a:p>
            <a:endParaRPr lang="ru-RU" dirty="0"/>
          </a:p>
        </p:txBody>
      </p:sp>
      <p:pic>
        <p:nvPicPr>
          <p:cNvPr id="24578" name="Picture 2" descr="http://www.clipartbest.com/cliparts/aTq/7Lr/aTq7LrE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88640"/>
            <a:ext cx="1289136" cy="1970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Ведомость открытого учета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Каждый ученик знает, что любая нежелательная оценка может быть исправлена, так как она лишь констатирует, какой именно материал усвоен плохо или недостаточно. </a:t>
            </a:r>
          </a:p>
          <a:p>
            <a:r>
              <a:rPr lang="ru-RU" dirty="0"/>
              <a:t>Все оценки, кроме отличных, выставлены простым карандашом. Если ученику не нравится тройка, он приходит и отвечает учителю тот раздел, за который она получена. </a:t>
            </a:r>
          </a:p>
        </p:txBody>
      </p:sp>
      <p:pic>
        <p:nvPicPr>
          <p:cNvPr id="4" name="Picture 2" descr="http://new.62master.com/uploads/data/shop/Uslugi/Clipbo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196752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Методика учета и оценки </a:t>
            </a:r>
            <a:br>
              <a:rPr lang="ru-RU" dirty="0"/>
            </a:br>
            <a:r>
              <a:rPr lang="ru-RU" dirty="0"/>
              <a:t>(см. </a:t>
            </a:r>
            <a:r>
              <a:rPr lang="el-GR" i="1" dirty="0">
                <a:latin typeface="Calibri"/>
              </a:rPr>
              <a:t>Ψ</a:t>
            </a:r>
            <a:r>
              <a:rPr lang="ru-RU" dirty="0"/>
              <a:t>-аспекты)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Учителю нет более необходимости выставлять оценки и ставить свою подпись во избежание подделок.</a:t>
            </a:r>
          </a:p>
          <a:p>
            <a:r>
              <a:rPr lang="ru-RU" dirty="0"/>
              <a:t>Сообщать родителям о нерадивости и недисциплинированности ребят не приходится.</a:t>
            </a:r>
          </a:p>
          <a:p>
            <a:r>
              <a:rPr lang="ru-RU" dirty="0"/>
              <a:t>Записывать параграфы домашних заданий не нужно – они отпечатаны в брошюрах с опорными сигналами.</a:t>
            </a:r>
          </a:p>
          <a:p>
            <a:r>
              <a:rPr lang="ru-RU" dirty="0"/>
              <a:t>Номера упражнений для самостоятельной работы дома вынесены на отдельные листы.</a:t>
            </a:r>
          </a:p>
        </p:txBody>
      </p:sp>
      <p:pic>
        <p:nvPicPr>
          <p:cNvPr id="4" name="Picture 2" descr="http://new.62master.com/uploads/data/shop/Uslugi/Clipbo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Опорный сигнал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Набор ассоциативных ключевых слов, знаков и других опор для мысли, расположенных особым образом, заменяющий некое смысловое значение. </a:t>
            </a:r>
          </a:p>
          <a:p>
            <a:r>
              <a:rPr lang="ru-RU" dirty="0"/>
              <a:t>Способен восстанавливать в памяти известную ранее и понятную информацию.</a:t>
            </a:r>
          </a:p>
          <a:p>
            <a:r>
              <a:rPr lang="ru-RU" dirty="0"/>
              <a:t>Неожиданность и экономность – принципы, на которых строятся опорные сигналы.</a:t>
            </a:r>
          </a:p>
        </p:txBody>
      </p:sp>
      <p:pic>
        <p:nvPicPr>
          <p:cNvPr id="13314" name="Picture 2" descr="http://bahcelievlerbilgievleri.com/Resimler/fen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9" y="110181"/>
            <a:ext cx="1512168" cy="1579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ассоциации-опоры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«Ассоциации имеют весьма важное значение для процесса памяти и мышления, как первичная основа их. А анализ ассоциаций показывает, что это те же основные процессы нашей умственной работы, те же законы мышления». </a:t>
            </a:r>
          </a:p>
          <a:p>
            <a:pPr algn="r">
              <a:buNone/>
            </a:pPr>
            <a:r>
              <a:rPr lang="ru-RU" dirty="0"/>
              <a:t>(И.П. Павлов).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12292" name="Picture 4" descr="http://chatafrik.com/media/k2/items/cache/7a0c9d8bd9eadf879f0011817e8c239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29269"/>
            <a:ext cx="3744416" cy="4564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Крестьянин и лошадь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Крестьянин продавал на рынке свою лошадь и просил за нее 100 рублей. Покупатель же, богатый купец, соглашался купить только за 80 рублей. После долгих торгов крестьянин наконец бросил шапку на землю и сказал: «На ногах у лошади 4 подковы, в каждой подкове по 4 гвоздя. Плати за первый гвоздь копейку, за другой 2 копейки, за третий 4 копейки и так за каждый гвоздь – вдвое против предшествующего. Заплатишь за 16 гвоздей – и лошадь даром забирай». </a:t>
            </a:r>
          </a:p>
        </p:txBody>
      </p:sp>
      <p:pic>
        <p:nvPicPr>
          <p:cNvPr id="11266" name="Picture 2" descr="http://previews.123rf.com/images/sababa66/sababa661311/sababa66131100017/24194149-merry-mustachioed-farmer-with-a-pitchfork-and-bucket-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0478" y="0"/>
            <a:ext cx="2773522" cy="188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Крестьянин и лошадь (продолжение)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Начал купец гвозди покупать: 1 копейка, 2, 4, 8, 16,32, 64, 1р. 28 к., 2р. 56 к., 5 р. 12 к., 10 р. 24 к., 20 р. 48 к., 40 р. 96 к., 81 р. 92 к., 163 р. 84 к., 327 р. 68 к. А всего 655 рублей 35 копеек! Тяжко было купцу выкладывать такие деньги, да, как говорят в народе, уговор дороже денег.</a:t>
            </a:r>
          </a:p>
          <a:p>
            <a:r>
              <a:rPr lang="ru-RU" dirty="0"/>
              <a:t>Этот пример служит лучшим дополнением к рассказу о геометрической прогрессии. Запоминается же он на всю жизнь.</a:t>
            </a:r>
          </a:p>
        </p:txBody>
      </p:sp>
      <p:pic>
        <p:nvPicPr>
          <p:cNvPr id="10244" name="Picture 4" descr="https://songsforteaching.co.uk/wp-content/uploads/2015/09/3363_happy_cartoon_horse_with_a_blank_sign-e1443356087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4816" y="5337561"/>
            <a:ext cx="1691680" cy="1403807"/>
          </a:xfrm>
          <a:prstGeom prst="rect">
            <a:avLst/>
          </a:prstGeom>
          <a:noFill/>
        </p:spPr>
      </p:pic>
      <p:pic>
        <p:nvPicPr>
          <p:cNvPr id="10246" name="Picture 6" descr="http://www.clipartbest.com/cliparts/aie/xo8/aiexo89i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"/>
            <a:ext cx="1547664" cy="1547664"/>
          </a:xfrm>
          <a:prstGeom prst="rect">
            <a:avLst/>
          </a:prstGeom>
          <a:noFill/>
        </p:spPr>
      </p:pic>
      <p:pic>
        <p:nvPicPr>
          <p:cNvPr id="10248" name="Picture 8" descr="https://rfclipart.com/image/big/a2-dc-b3/pile-of-gold-coins-Download-Royalty-free-Vector-File-EPS-136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835696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Опорный конспект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Система опорных сигналов, имеющих структурную связь и представляющих собой наглядную конструкцию, замещающую систему значений, понятий, идей как взаимосвязанных элементов. Опорный конспект требует точной и понятной расшифровки.</a:t>
            </a:r>
          </a:p>
          <a:p>
            <a:r>
              <a:rPr lang="ru-RU" dirty="0"/>
              <a:t>Задача объяснения и запоминания теоретического материала сводится к созданию для каждого фрагмента теоретического материала своего значка — опорного сигнала. </a:t>
            </a:r>
          </a:p>
          <a:p>
            <a:r>
              <a:rPr lang="ru-RU" dirty="0"/>
              <a:t>Вместе, увязанные и обозначенные на рисунке причинно-следственными связями, они образуют единую систему объяснения теоретического материала.</a:t>
            </a:r>
          </a:p>
        </p:txBody>
      </p:sp>
      <p:pic>
        <p:nvPicPr>
          <p:cNvPr id="4" name="Picture 2" descr="http://te.zavantag.com/tw_files2/urls_57/38/d-37540/7z-docs/1_html_md719bf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35666"/>
            <a:ext cx="1115616" cy="1781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8610" name="Picture 2" descr="http://sch77.ru/img/%D1%81%D0%BF%D1%80%D1%8F%D0%B6%D0%B5%D0%BD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212468" cy="5616624"/>
          </a:xfrm>
          <a:prstGeom prst="rect">
            <a:avLst/>
          </a:prstGeom>
          <a:noFill/>
        </p:spPr>
      </p:pic>
      <p:pic>
        <p:nvPicPr>
          <p:cNvPr id="68612" name="Picture 4" descr="http://img.bibo.kz/7435/7435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476672"/>
            <a:ext cx="4540851" cy="6041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http://cs624122.vk.me/v624122354/1aeef/Tn9vuabgZ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0372"/>
            <a:ext cx="8532732" cy="593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Требования </a:t>
            </a:r>
            <a:br>
              <a:rPr lang="ru-RU" dirty="0"/>
            </a:br>
            <a:r>
              <a:rPr lang="ru-RU" dirty="0"/>
              <a:t>к опорным конспектам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/>
              <a:t>Лаконичность. </a:t>
            </a:r>
            <a:r>
              <a:rPr lang="ru-RU" dirty="0"/>
              <a:t>Оптимальная схема должна учитывать ограниченный объём информации, которая может быть воспринята учеником </a:t>
            </a:r>
            <a:r>
              <a:rPr lang="ru-RU" dirty="0" err="1"/>
              <a:t>одномоментно</a:t>
            </a:r>
            <a:r>
              <a:rPr lang="ru-RU" dirty="0"/>
              <a:t>. Число тезисов не должно превышать 7 ± 2.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Структурность.</a:t>
            </a:r>
            <a:r>
              <a:rPr lang="ru-RU" dirty="0"/>
              <a:t> В сигнале используются связки, логические блоки, объединённые стрелками, линиями, границами и пр.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Наличие смысловых акцентов.</a:t>
            </a:r>
            <a:r>
              <a:rPr lang="ru-RU" dirty="0"/>
              <a:t> Выделение наиболее важных элементов опорного сигнала рамками, цветом, оригинальным расположением символов и пр.</a:t>
            </a:r>
          </a:p>
        </p:txBody>
      </p:sp>
      <p:pic>
        <p:nvPicPr>
          <p:cNvPr id="5" name="Picture 2" descr="http://te.zavantag.com/tw_files2/urls_57/38/d-37540/7z-docs/1_html_md719bf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35666"/>
            <a:ext cx="1115616" cy="1781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Основания системы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/>
              <a:t>гуманное отношение к ученику, укрепление в нем чувства собственного достоинства и уверенности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психологические законы восприятия информации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систематизация информации, стройность и взаимосвязанность знаний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дидактические материалы (опорные конспекты)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воспитание познавательной самостоятельности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подвижное (формирующее) оценивание</a:t>
            </a:r>
          </a:p>
        </p:txBody>
      </p:sp>
      <p:pic>
        <p:nvPicPr>
          <p:cNvPr id="48132" name="Picture 4" descr="http://www.springleap.com/wp-content/uploads/2015/06/Figur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9375" y="5088780"/>
            <a:ext cx="2654625" cy="1769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Требования</a:t>
            </a:r>
            <a:br>
              <a:rPr lang="ru-RU" dirty="0"/>
            </a:br>
            <a:r>
              <a:rPr lang="ru-RU" dirty="0"/>
              <a:t>к опорным конспектам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b="1" dirty="0"/>
              <a:t>Автономность.</a:t>
            </a:r>
            <a:r>
              <a:rPr lang="ru-RU" dirty="0"/>
              <a:t> Каждый из четырех-пяти блоков должен быть самостоятельным, понимаемым в независимости от других блоков опорного сигнала.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b="1" dirty="0"/>
              <a:t>Ассоциативность и образность.</a:t>
            </a:r>
            <a:r>
              <a:rPr lang="ru-RU" dirty="0"/>
              <a:t> Должны возникать, распознаваться и запоминаться четкие ассоциации на опорный сигнал и его элементы.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b="1" dirty="0"/>
              <a:t>Доступность воспроизведения от руки и доступность понимания. </a:t>
            </a:r>
            <a:r>
              <a:rPr lang="ru-RU" dirty="0"/>
              <a:t>Сигналы должны быть логичны и понятны всем. </a:t>
            </a:r>
          </a:p>
        </p:txBody>
      </p:sp>
      <p:pic>
        <p:nvPicPr>
          <p:cNvPr id="4" name="Picture 2" descr="http://te.zavantag.com/tw_files2/urls_57/38/d-37540/7z-docs/1_html_md719bf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35666"/>
            <a:ext cx="1115616" cy="1781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Требования </a:t>
            </a:r>
            <a:br>
              <a:rPr lang="ru-RU" dirty="0"/>
            </a:br>
            <a:r>
              <a:rPr lang="ru-RU" dirty="0"/>
              <a:t>к опорным конспектам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ru-RU" b="1" dirty="0"/>
              <a:t>Цветовая наглядность. </a:t>
            </a:r>
            <a:r>
              <a:rPr lang="ru-RU" dirty="0"/>
              <a:t>Конспект манит, привлекает, заостряет внимание на главном, т. е. воздействует своими эстетическими качествами.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ru-RU" b="1" dirty="0"/>
              <a:t>Компактность расположения учебного материала.</a:t>
            </a:r>
            <a:r>
              <a:rPr lang="ru-RU" dirty="0"/>
              <a:t> Максимум — 1 страница.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ru-RU" b="1" dirty="0"/>
              <a:t>Занимательность и парадоксальность.</a:t>
            </a:r>
            <a:r>
              <a:rPr lang="ru-RU" dirty="0"/>
              <a:t> Очень хорошо, если есть возможность вставить изображение, которое вызвало бы удивление, недоумение или восторг.</a:t>
            </a:r>
          </a:p>
        </p:txBody>
      </p:sp>
      <p:pic>
        <p:nvPicPr>
          <p:cNvPr id="4" name="Picture 2" descr="http://te.zavantag.com/tw_files2/urls_57/38/d-37540/7z-docs/1_html_md719bf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35666"/>
            <a:ext cx="1115616" cy="1781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Этапы работы по созданию опорного конспекта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/>
              <a:t>Внимательно читайте </a:t>
            </a:r>
            <a:r>
              <a:rPr lang="ru-RU" dirty="0"/>
              <a:t>главу или раздел учебника (книги), вычленяя основные взаимосвязи и взаимозависимости смысловых частей текста.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Кратко изложите главные мысли</a:t>
            </a:r>
            <a:r>
              <a:rPr lang="ru-RU" dirty="0"/>
              <a:t> в том порядке, в каком они следуют в тексте.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Сделайте черновой набросок</a:t>
            </a:r>
            <a:r>
              <a:rPr lang="ru-RU" dirty="0"/>
              <a:t> сокращенных записей на листе бумаги.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Преобразуйте эти записи</a:t>
            </a:r>
            <a:r>
              <a:rPr lang="ru-RU" dirty="0"/>
              <a:t> в графические, буквенные, символические сигналы.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Объедините сигналы в блоки.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Обособьте блоки </a:t>
            </a:r>
            <a:r>
              <a:rPr lang="ru-RU" dirty="0"/>
              <a:t>контурами и графически отобразите связи между ними.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Выделите значимые элементы цветом.</a:t>
            </a:r>
            <a:endParaRPr lang="ru-RU" dirty="0"/>
          </a:p>
        </p:txBody>
      </p:sp>
      <p:pic>
        <p:nvPicPr>
          <p:cNvPr id="5122" name="Picture 2" descr="https://www.lyfemarketing.com/wp-content/uploads/2013/08/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517232"/>
            <a:ext cx="1259632" cy="1212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Рецепт успеха ученика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«Во-первых, нужно верить в ребенка и при малейшей возможности давать ему высказаться, чтобы над ним не висел страх оценки, страх отчуждения и осуждения. </a:t>
            </a:r>
          </a:p>
          <a:p>
            <a:r>
              <a:rPr lang="ru-RU" dirty="0"/>
              <a:t>А во-вторых, учителю нужно очень четко все объяснять».</a:t>
            </a:r>
          </a:p>
        </p:txBody>
      </p:sp>
      <p:pic>
        <p:nvPicPr>
          <p:cNvPr id="25604" name="Picture 4" descr="http://kazantz.ucoz.com/formprocessorpro-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437112"/>
            <a:ext cx="2438092" cy="2131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Критика методики В.Ф. Шаталова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не универсальна, создана под конкретного педагога;</a:t>
            </a:r>
          </a:p>
          <a:p>
            <a:pPr lvl="0"/>
            <a:r>
              <a:rPr lang="ru-RU" dirty="0"/>
              <a:t>уникальный результат возможен только при таланте учителя, огромной </a:t>
            </a:r>
            <a:r>
              <a:rPr lang="ru-RU" dirty="0" err="1"/>
              <a:t>трудоотдаче</a:t>
            </a:r>
            <a:r>
              <a:rPr lang="ru-RU" dirty="0"/>
              <a:t>, полном понимании и принятии метода;</a:t>
            </a:r>
          </a:p>
          <a:p>
            <a:pPr lvl="0"/>
            <a:r>
              <a:rPr lang="ru-RU" dirty="0"/>
              <a:t>упор сделан на создание и развитие репродуктивных, а не творческих способностей;</a:t>
            </a:r>
          </a:p>
          <a:p>
            <a:pPr lvl="0"/>
            <a:r>
              <a:rPr lang="ru-RU" dirty="0"/>
              <a:t>неумение работать с большими текстами;</a:t>
            </a:r>
          </a:p>
          <a:p>
            <a:r>
              <a:rPr lang="ru-RU" dirty="0"/>
              <a:t>сложности видоизменения самой системы.</a:t>
            </a:r>
          </a:p>
        </p:txBody>
      </p:sp>
      <p:pic>
        <p:nvPicPr>
          <p:cNvPr id="3074" name="Picture 2" descr="http://hdwallpapersrocks.com/wp-content/uploads/2013/10/Good-or-bad-things-motivational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517232"/>
            <a:ext cx="2520280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Библиография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/>
              <a:t>Шаталов В. Ф.</a:t>
            </a:r>
            <a:r>
              <a:rPr lang="ru-RU" dirty="0"/>
              <a:t> Точка опоры. Организационные основы экспериментальных исследований. — Минск: «Университетское», 1990. — 223 с. </a:t>
            </a:r>
          </a:p>
          <a:p>
            <a:r>
              <a:rPr lang="ru-RU" i="1" dirty="0"/>
              <a:t>Шаталов В. Ф.</a:t>
            </a:r>
            <a:r>
              <a:rPr lang="ru-RU" dirty="0"/>
              <a:t> Сквозь призму сердца / В. Ф. Шаталов. — М.: ГУП ЦРП «Москва — Санкт-Петербург», 2002. — 52 с.</a:t>
            </a:r>
          </a:p>
          <a:p>
            <a:r>
              <a:rPr lang="ru-RU" i="1" dirty="0"/>
              <a:t>Шаталов В. Ф.</a:t>
            </a:r>
            <a:r>
              <a:rPr lang="ru-RU" dirty="0"/>
              <a:t> Эксперимент продолжается / В. Ф. Шаталов. — М.: «Педагогика», 1989. — С. 334.</a:t>
            </a:r>
          </a:p>
          <a:p>
            <a:r>
              <a:rPr lang="ru-RU" i="1" dirty="0"/>
              <a:t>Шаталов В. Ф.</a:t>
            </a:r>
            <a:r>
              <a:rPr lang="ru-RU" dirty="0"/>
              <a:t> Куда и как исчезли тройки. Из опыта работы школ Донецка / В. Ф. Шаталов ; </a:t>
            </a:r>
            <a:r>
              <a:rPr lang="ru-RU" dirty="0" err="1"/>
              <a:t>Предисл</a:t>
            </a:r>
            <a:r>
              <a:rPr lang="ru-RU" dirty="0"/>
              <a:t>. В. В. Давыдова. — М.: «Педагогика», 1980. — 134 с.</a:t>
            </a:r>
          </a:p>
        </p:txBody>
      </p:sp>
      <p:pic>
        <p:nvPicPr>
          <p:cNvPr id="2050" name="Picture 2" descr="http://nfdou62.edumsko.ru/uploads/2000/1427/section/76331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44017"/>
            <a:ext cx="1852820" cy="141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8FC3-1B1F-4D1B-953C-8667DBA4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50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532467-53DA-4671-B6E5-0285BD9C4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Сайт «Педагогический навигатор»</a:t>
            </a:r>
            <a:r>
              <a:rPr lang="ru-RU" sz="2700" dirty="0"/>
              <a:t> </a:t>
            </a:r>
          </a:p>
          <a:p>
            <a:r>
              <a:rPr lang="en-US" sz="2400" dirty="0">
                <a:hlinkClick r:id="rId2"/>
              </a:rPr>
              <a:t>http://pednavigator.ru/</a:t>
            </a:r>
            <a:endParaRPr lang="ru-RU" sz="2400" dirty="0"/>
          </a:p>
          <a:p>
            <a:pPr algn="ctr"/>
            <a:endParaRPr lang="ru-RU" sz="2700" dirty="0"/>
          </a:p>
          <a:p>
            <a:endParaRPr lang="ru-RU" sz="2700" dirty="0"/>
          </a:p>
          <a:p>
            <a:endParaRPr lang="ru-RU" sz="2800" dirty="0"/>
          </a:p>
          <a:p>
            <a:r>
              <a:rPr lang="ru-RU" sz="2800" dirty="0"/>
              <a:t>Образовательный </a:t>
            </a:r>
            <a:r>
              <a:rPr lang="en-US" sz="2800" dirty="0"/>
              <a:t>YouTube</a:t>
            </a:r>
            <a:r>
              <a:rPr lang="ru-RU" sz="2800" dirty="0"/>
              <a:t>-канал «Проект 2ВВ»</a:t>
            </a:r>
          </a:p>
          <a:p>
            <a:r>
              <a:rPr lang="en-US" sz="2000" dirty="0">
                <a:hlinkClick r:id="rId3"/>
              </a:rPr>
              <a:t>https://www.youtube.com/channel/UCtL-WlPKAOLdn4XkfGmv</a:t>
            </a:r>
            <a:r>
              <a:rPr lang="en-US" sz="2000" b="1" dirty="0">
                <a:hlinkClick r:id="rId3"/>
              </a:rPr>
              <a:t>_</a:t>
            </a:r>
            <a:r>
              <a:rPr lang="en-US" sz="2000" dirty="0">
                <a:hlinkClick r:id="rId3"/>
              </a:rPr>
              <a:t>Tg</a:t>
            </a:r>
            <a:endParaRPr lang="ru-RU" sz="2000" dirty="0"/>
          </a:p>
          <a:p>
            <a:pPr algn="ctr"/>
            <a:endParaRPr lang="ru-RU" sz="2700" dirty="0"/>
          </a:p>
        </p:txBody>
      </p:sp>
      <p:pic>
        <p:nvPicPr>
          <p:cNvPr id="2050" name="Picture 2" descr="ПЕДАГОГИЧЕСКИЙ НАВИГАТОР">
            <a:extLst>
              <a:ext uri="{FF2B5EF4-FFF2-40B4-BE49-F238E27FC236}">
                <a16:creationId xmlns:a16="http://schemas.microsoft.com/office/drawing/2014/main" id="{02998120-F80A-4BFC-9118-37650C4A2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3303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52A1E1-9B92-403F-90F0-FE97A7944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4203" y="5235285"/>
            <a:ext cx="1219481" cy="117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3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2" name="Picture 4" descr="http://detectivebooks.ru/img/d/?src=32971914&amp;i=4&amp;ext=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251"/>
            <a:ext cx="8568952" cy="6241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Режим рационального повторения (</a:t>
            </a:r>
            <a:r>
              <a:rPr lang="ru-RU" u="sng" dirty="0"/>
              <a:t>перед экзаменом</a:t>
            </a:r>
            <a:r>
              <a:rPr lang="ru-RU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первое повторение — сразу по окончании чтения;</a:t>
            </a:r>
          </a:p>
          <a:p>
            <a:r>
              <a:rPr lang="ru-RU" dirty="0"/>
              <a:t>второе повторение — через 20 минут после первого повторения;</a:t>
            </a:r>
          </a:p>
          <a:p>
            <a:r>
              <a:rPr lang="ru-RU" dirty="0"/>
              <a:t>третье повторение — через 8 часов после второго;</a:t>
            </a:r>
          </a:p>
          <a:p>
            <a:r>
              <a:rPr lang="ru-RU" dirty="0"/>
              <a:t>четвёртое повторение — через 24 часа после третьего.</a:t>
            </a:r>
          </a:p>
        </p:txBody>
      </p:sp>
      <p:pic>
        <p:nvPicPr>
          <p:cNvPr id="46082" name="Picture 2" descr="http://edu.likenul.com/tw_files2/urls_2/134/d-133285/133285_html_4609e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370197"/>
            <a:ext cx="1331640" cy="1487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Режим рационального повторения (</a:t>
            </a:r>
            <a:r>
              <a:rPr lang="ru-RU" u="sng" dirty="0"/>
              <a:t>запомнить надолго</a:t>
            </a:r>
            <a:r>
              <a:rPr lang="ru-RU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первое повторение — сразу по окончании чтения;</a:t>
            </a:r>
          </a:p>
          <a:p>
            <a:r>
              <a:rPr lang="ru-RU" dirty="0"/>
              <a:t>второе повторение — через 20-30 минут после первого повторения;</a:t>
            </a:r>
          </a:p>
          <a:p>
            <a:r>
              <a:rPr lang="ru-RU" dirty="0"/>
              <a:t>третье повторение — через 1 день после второго;</a:t>
            </a:r>
          </a:p>
          <a:p>
            <a:r>
              <a:rPr lang="ru-RU" dirty="0"/>
              <a:t>четвёртое повторение — через 2-3 недели после третьего;</a:t>
            </a:r>
          </a:p>
          <a:p>
            <a:r>
              <a:rPr lang="ru-RU" dirty="0"/>
              <a:t>пятое повторение — через 2-3 месяца после четвёртого повторения.</a:t>
            </a:r>
          </a:p>
        </p:txBody>
      </p:sp>
      <p:pic>
        <p:nvPicPr>
          <p:cNvPr id="45058" name="Picture 2" descr="http://static5.depositphotos.com/1006009/409/i/950/depositphotos_4099392-Do-not-forget-remi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442180"/>
            <a:ext cx="2123728" cy="1415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u="sng" dirty="0"/>
              <a:t>Целостного восприятия информации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сначала дается скелет предмета, вся картинка целиком;</a:t>
            </a:r>
          </a:p>
          <a:p>
            <a:pPr lvl="0"/>
            <a:r>
              <a:rPr lang="ru-RU" dirty="0"/>
              <a:t>от него выстраиваются отдельные эскизы;</a:t>
            </a:r>
          </a:p>
          <a:p>
            <a:pPr lvl="0"/>
            <a:r>
              <a:rPr lang="ru-RU" dirty="0"/>
              <a:t>постоянно идет возвращение к главному фрагменту;</a:t>
            </a:r>
          </a:p>
          <a:p>
            <a:pPr lvl="0"/>
            <a:r>
              <a:rPr lang="ru-RU" dirty="0"/>
              <a:t>особое внимание уделяется повторению — так постепенно могут усвоить материал все ученики;</a:t>
            </a:r>
          </a:p>
          <a:p>
            <a:pPr lvl="0"/>
            <a:r>
              <a:rPr lang="ru-RU" dirty="0"/>
              <a:t>новый скелет дается только после восприятия материала всеми учениками.</a:t>
            </a:r>
          </a:p>
        </p:txBody>
      </p:sp>
      <p:pic>
        <p:nvPicPr>
          <p:cNvPr id="44034" name="Picture 2" descr="http://photographerslib.ru/books/0003/0003.imgs/ill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712" y="5157192"/>
            <a:ext cx="2627784" cy="1619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2688</Words>
  <Application>Microsoft Office PowerPoint</Application>
  <PresentationFormat>Экран (4:3)</PresentationFormat>
  <Paragraphs>237</Paragraphs>
  <Slides>56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0" baseType="lpstr">
      <vt:lpstr>Arial</vt:lpstr>
      <vt:lpstr>Calibri</vt:lpstr>
      <vt:lpstr>Wingdings</vt:lpstr>
      <vt:lpstr>Тема Office</vt:lpstr>
      <vt:lpstr>О педагогике В.Ф. Шаталова</vt:lpstr>
      <vt:lpstr>Шаталов Виктор Федорович</vt:lpstr>
      <vt:lpstr>Принцип "солёного огурца"</vt:lpstr>
      <vt:lpstr>4 вида мотивации</vt:lpstr>
      <vt:lpstr>Основания системы</vt:lpstr>
      <vt:lpstr>Презентация PowerPoint</vt:lpstr>
      <vt:lpstr>Режим рационального повторения (перед экзаменом)</vt:lpstr>
      <vt:lpstr>Режим рационального повторения (запомнить надолго)</vt:lpstr>
      <vt:lpstr>Принцип 1</vt:lpstr>
      <vt:lpstr>Принцип 2</vt:lpstr>
      <vt:lpstr>Принцип 3</vt:lpstr>
      <vt:lpstr>Принцип 4</vt:lpstr>
      <vt:lpstr>Принцип 5</vt:lpstr>
      <vt:lpstr>Принцип 6</vt:lpstr>
      <vt:lpstr>Пощада…</vt:lpstr>
      <vt:lpstr>…и требовательность!</vt:lpstr>
      <vt:lpstr>Принцип 7</vt:lpstr>
      <vt:lpstr>Принцип 8</vt:lpstr>
      <vt:lpstr>Принцип 9</vt:lpstr>
      <vt:lpstr>1-й этап обучения </vt:lpstr>
      <vt:lpstr>2-й этап обучения </vt:lpstr>
      <vt:lpstr>3-й этап обучения </vt:lpstr>
      <vt:lpstr>4-й этап обучения </vt:lpstr>
      <vt:lpstr>5-й этап обучения </vt:lpstr>
      <vt:lpstr>6-й этап обучения </vt:lpstr>
      <vt:lpstr>7-й этап обучения </vt:lpstr>
      <vt:lpstr>Ни дня без игры</vt:lpstr>
      <vt:lpstr>Турниры</vt:lpstr>
      <vt:lpstr>Соревнования коллективов</vt:lpstr>
      <vt:lpstr>2 минуты урока</vt:lpstr>
      <vt:lpstr>2 минуты урока</vt:lpstr>
      <vt:lpstr>Концовка игры и…</vt:lpstr>
      <vt:lpstr>…проверка</vt:lpstr>
      <vt:lpstr>Метод цепочки</vt:lpstr>
      <vt:lpstr>Конкурс скороговорок</vt:lpstr>
      <vt:lpstr>Скороговорки</vt:lpstr>
      <vt:lpstr>Скороговорки</vt:lpstr>
      <vt:lpstr>Психологические аспекты оценивания</vt:lpstr>
      <vt:lpstr>Листы открытого учета</vt:lpstr>
      <vt:lpstr>Ведомость открытого учета</vt:lpstr>
      <vt:lpstr>Методика учета и оценки  (см. Ψ-аспекты)</vt:lpstr>
      <vt:lpstr>Опорный сигнал</vt:lpstr>
      <vt:lpstr>Принцип ассоциации-опоры</vt:lpstr>
      <vt:lpstr>Крестьянин и лошадь</vt:lpstr>
      <vt:lpstr>Крестьянин и лошадь (продолжение)</vt:lpstr>
      <vt:lpstr>Опорный конспект</vt:lpstr>
      <vt:lpstr>Презентация PowerPoint</vt:lpstr>
      <vt:lpstr>Презентация PowerPoint</vt:lpstr>
      <vt:lpstr>Требования  к опорным конспектам</vt:lpstr>
      <vt:lpstr>Требования к опорным конспектам</vt:lpstr>
      <vt:lpstr>Требования  к опорным конспектам</vt:lpstr>
      <vt:lpstr>Этапы работы по созданию опорного конспекта </vt:lpstr>
      <vt:lpstr>Рецепт успеха ученика</vt:lpstr>
      <vt:lpstr>Критика методики В.Ф. Шаталова</vt:lpstr>
      <vt:lpstr>Библиография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педагогике В.Ф. Шаталова</dc:title>
  <dc:creator>ВВ</dc:creator>
  <cp:lastModifiedBy>Владимир Робский</cp:lastModifiedBy>
  <cp:revision>26</cp:revision>
  <dcterms:created xsi:type="dcterms:W3CDTF">2016-03-02T03:35:51Z</dcterms:created>
  <dcterms:modified xsi:type="dcterms:W3CDTF">2021-01-10T02:36:46Z</dcterms:modified>
</cp:coreProperties>
</file>