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96" r:id="rId5"/>
    <p:sldId id="274" r:id="rId6"/>
    <p:sldId id="275" r:id="rId7"/>
    <p:sldId id="260" r:id="rId8"/>
    <p:sldId id="263" r:id="rId9"/>
    <p:sldId id="289" r:id="rId10"/>
    <p:sldId id="280" r:id="rId11"/>
    <p:sldId id="290" r:id="rId12"/>
    <p:sldId id="279" r:id="rId13"/>
    <p:sldId id="291" r:id="rId14"/>
    <p:sldId id="278" r:id="rId15"/>
    <p:sldId id="292" r:id="rId16"/>
    <p:sldId id="276" r:id="rId17"/>
    <p:sldId id="293" r:id="rId18"/>
    <p:sldId id="277" r:id="rId19"/>
    <p:sldId id="294" r:id="rId20"/>
    <p:sldId id="287" r:id="rId21"/>
    <p:sldId id="261" r:id="rId22"/>
    <p:sldId id="285" r:id="rId23"/>
    <p:sldId id="264" r:id="rId24"/>
    <p:sldId id="284" r:id="rId25"/>
    <p:sldId id="283" r:id="rId26"/>
    <p:sldId id="282" r:id="rId27"/>
    <p:sldId id="262" r:id="rId28"/>
    <p:sldId id="265" r:id="rId29"/>
    <p:sldId id="286" r:id="rId30"/>
    <p:sldId id="295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C24A8-212C-466A-979F-10909AFF9D8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4C921-C5D1-4E87-AADB-5E6373E065A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Образовательные цели</a:t>
          </a:r>
        </a:p>
      </dgm:t>
    </dgm:pt>
    <dgm:pt modelId="{7FB30DA3-FD7A-4426-9816-FE615BCD6331}" type="parTrans" cxnId="{12AC611F-E74C-4BA3-93C7-8ADBB330FDC8}">
      <dgm:prSet/>
      <dgm:spPr/>
      <dgm:t>
        <a:bodyPr/>
        <a:lstStyle/>
        <a:p>
          <a:endParaRPr lang="ru-RU"/>
        </a:p>
      </dgm:t>
    </dgm:pt>
    <dgm:pt modelId="{2F3F9608-E861-42F0-8348-A0BA3DE64950}" type="sibTrans" cxnId="{12AC611F-E74C-4BA3-93C7-8ADBB330FDC8}">
      <dgm:prSet/>
      <dgm:spPr/>
      <dgm:t>
        <a:bodyPr/>
        <a:lstStyle/>
        <a:p>
          <a:endParaRPr lang="ru-RU"/>
        </a:p>
      </dgm:t>
    </dgm:pt>
    <dgm:pt modelId="{660DF857-856C-429B-A529-C606C2A6FFB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Когнитивная («знаю»)</a:t>
          </a:r>
        </a:p>
      </dgm:t>
    </dgm:pt>
    <dgm:pt modelId="{0CCE6E20-1A64-4162-B5AF-65F8CC003372}" type="parTrans" cxnId="{DB78CFAA-5939-4BBB-BA45-8010A43EF6F6}">
      <dgm:prSet/>
      <dgm:spPr/>
      <dgm:t>
        <a:bodyPr/>
        <a:lstStyle/>
        <a:p>
          <a:endParaRPr lang="ru-RU"/>
        </a:p>
      </dgm:t>
    </dgm:pt>
    <dgm:pt modelId="{31D3C218-A4DE-43AD-B57C-DDF57575BC02}" type="sibTrans" cxnId="{DB78CFAA-5939-4BBB-BA45-8010A43EF6F6}">
      <dgm:prSet/>
      <dgm:spPr/>
      <dgm:t>
        <a:bodyPr/>
        <a:lstStyle/>
        <a:p>
          <a:endParaRPr lang="ru-RU"/>
        </a:p>
      </dgm:t>
    </dgm:pt>
    <dgm:pt modelId="{1AD71E8C-93B4-4E4F-AD8A-0A2DE92F112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Аффективная («чувствую»)</a:t>
          </a:r>
        </a:p>
      </dgm:t>
    </dgm:pt>
    <dgm:pt modelId="{ED60C824-F5DA-4350-B944-7F8AA88B1017}" type="parTrans" cxnId="{F1C42F58-2614-4D85-904E-10E129AA0EA9}">
      <dgm:prSet/>
      <dgm:spPr/>
      <dgm:t>
        <a:bodyPr/>
        <a:lstStyle/>
        <a:p>
          <a:endParaRPr lang="ru-RU"/>
        </a:p>
      </dgm:t>
    </dgm:pt>
    <dgm:pt modelId="{FEC0FA80-66C7-4404-91A7-34A229D0DACE}" type="sibTrans" cxnId="{F1C42F58-2614-4D85-904E-10E129AA0EA9}">
      <dgm:prSet/>
      <dgm:spPr/>
      <dgm:t>
        <a:bodyPr/>
        <a:lstStyle/>
        <a:p>
          <a:endParaRPr lang="ru-RU"/>
        </a:p>
      </dgm:t>
    </dgm:pt>
    <dgm:pt modelId="{1A955D9B-484C-4253-A3CB-812CC5AD4DB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Психомоторная («творю»)</a:t>
          </a:r>
        </a:p>
      </dgm:t>
    </dgm:pt>
    <dgm:pt modelId="{620849A7-E093-4AAA-AD68-1F6FA84B8AC0}" type="parTrans" cxnId="{259F31E8-BBD6-48E6-B3B7-E4F8C4DBB79A}">
      <dgm:prSet/>
      <dgm:spPr/>
      <dgm:t>
        <a:bodyPr/>
        <a:lstStyle/>
        <a:p>
          <a:endParaRPr lang="ru-RU"/>
        </a:p>
      </dgm:t>
    </dgm:pt>
    <dgm:pt modelId="{66C3266C-ED87-4106-A3E7-9DFF6A806840}" type="sibTrans" cxnId="{259F31E8-BBD6-48E6-B3B7-E4F8C4DBB79A}">
      <dgm:prSet/>
      <dgm:spPr/>
      <dgm:t>
        <a:bodyPr/>
        <a:lstStyle/>
        <a:p>
          <a:endParaRPr lang="ru-RU"/>
        </a:p>
      </dgm:t>
    </dgm:pt>
    <dgm:pt modelId="{916305C4-A41E-4235-97A7-C834A483070E}" type="pres">
      <dgm:prSet presAssocID="{E9FC24A8-212C-466A-979F-10909AFF9D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498CD58-1872-4252-A6CC-C738A8F311A8}" type="pres">
      <dgm:prSet presAssocID="{A914C921-C5D1-4E87-AADB-5E6373E065AA}" presName="root1" presStyleCnt="0"/>
      <dgm:spPr/>
    </dgm:pt>
    <dgm:pt modelId="{B846F7EC-4A6F-4602-8902-B94A9DE2AF6D}" type="pres">
      <dgm:prSet presAssocID="{A914C921-C5D1-4E87-AADB-5E6373E065AA}" presName="LevelOneTextNode" presStyleLbl="node0" presStyleIdx="0" presStyleCnt="1">
        <dgm:presLayoutVars>
          <dgm:chPref val="3"/>
        </dgm:presLayoutVars>
      </dgm:prSet>
      <dgm:spPr/>
    </dgm:pt>
    <dgm:pt modelId="{BAB9BA61-8A01-4C76-BF3D-D6FCD5202AB8}" type="pres">
      <dgm:prSet presAssocID="{A914C921-C5D1-4E87-AADB-5E6373E065AA}" presName="level2hierChild" presStyleCnt="0"/>
      <dgm:spPr/>
    </dgm:pt>
    <dgm:pt modelId="{5F7A123E-BB57-4C79-AA7F-99577AF29B99}" type="pres">
      <dgm:prSet presAssocID="{0CCE6E20-1A64-4162-B5AF-65F8CC003372}" presName="conn2-1" presStyleLbl="parChTrans1D2" presStyleIdx="0" presStyleCnt="3"/>
      <dgm:spPr/>
    </dgm:pt>
    <dgm:pt modelId="{95980AD6-AC96-45C2-8EF6-88C98BFA6F2C}" type="pres">
      <dgm:prSet presAssocID="{0CCE6E20-1A64-4162-B5AF-65F8CC003372}" presName="connTx" presStyleLbl="parChTrans1D2" presStyleIdx="0" presStyleCnt="3"/>
      <dgm:spPr/>
    </dgm:pt>
    <dgm:pt modelId="{C31897B0-8115-4215-AB79-FF8BD22079AA}" type="pres">
      <dgm:prSet presAssocID="{660DF857-856C-429B-A529-C606C2A6FFB0}" presName="root2" presStyleCnt="0"/>
      <dgm:spPr/>
    </dgm:pt>
    <dgm:pt modelId="{B9CE615F-A5A4-464C-B49B-139DC9269E89}" type="pres">
      <dgm:prSet presAssocID="{660DF857-856C-429B-A529-C606C2A6FFB0}" presName="LevelTwoTextNode" presStyleLbl="node2" presStyleIdx="0" presStyleCnt="3">
        <dgm:presLayoutVars>
          <dgm:chPref val="3"/>
        </dgm:presLayoutVars>
      </dgm:prSet>
      <dgm:spPr/>
    </dgm:pt>
    <dgm:pt modelId="{D8A321DA-C3AD-4239-85F2-D5A0EFA54D66}" type="pres">
      <dgm:prSet presAssocID="{660DF857-856C-429B-A529-C606C2A6FFB0}" presName="level3hierChild" presStyleCnt="0"/>
      <dgm:spPr/>
    </dgm:pt>
    <dgm:pt modelId="{78389967-DCFA-45C0-8027-6AA0B4A08D2D}" type="pres">
      <dgm:prSet presAssocID="{ED60C824-F5DA-4350-B944-7F8AA88B1017}" presName="conn2-1" presStyleLbl="parChTrans1D2" presStyleIdx="1" presStyleCnt="3"/>
      <dgm:spPr/>
    </dgm:pt>
    <dgm:pt modelId="{1FCD43C0-1D8D-44EC-9F63-E2CBFD8F4EF5}" type="pres">
      <dgm:prSet presAssocID="{ED60C824-F5DA-4350-B944-7F8AA88B1017}" presName="connTx" presStyleLbl="parChTrans1D2" presStyleIdx="1" presStyleCnt="3"/>
      <dgm:spPr/>
    </dgm:pt>
    <dgm:pt modelId="{8E44ED94-B3AC-44BE-BB56-1AB34E1F2478}" type="pres">
      <dgm:prSet presAssocID="{1AD71E8C-93B4-4E4F-AD8A-0A2DE92F112D}" presName="root2" presStyleCnt="0"/>
      <dgm:spPr/>
    </dgm:pt>
    <dgm:pt modelId="{B530ECCB-3F22-4B5D-9C00-D2607F06F9E5}" type="pres">
      <dgm:prSet presAssocID="{1AD71E8C-93B4-4E4F-AD8A-0A2DE92F112D}" presName="LevelTwoTextNode" presStyleLbl="node2" presStyleIdx="1" presStyleCnt="3">
        <dgm:presLayoutVars>
          <dgm:chPref val="3"/>
        </dgm:presLayoutVars>
      </dgm:prSet>
      <dgm:spPr/>
    </dgm:pt>
    <dgm:pt modelId="{EA247BD1-6193-47F4-99F3-2B30EAB2BDF2}" type="pres">
      <dgm:prSet presAssocID="{1AD71E8C-93B4-4E4F-AD8A-0A2DE92F112D}" presName="level3hierChild" presStyleCnt="0"/>
      <dgm:spPr/>
    </dgm:pt>
    <dgm:pt modelId="{DA11919B-9D54-4DE2-9A7D-75785568FA20}" type="pres">
      <dgm:prSet presAssocID="{620849A7-E093-4AAA-AD68-1F6FA84B8AC0}" presName="conn2-1" presStyleLbl="parChTrans1D2" presStyleIdx="2" presStyleCnt="3"/>
      <dgm:spPr/>
    </dgm:pt>
    <dgm:pt modelId="{2E20CAEF-BE2B-405A-8E4C-560078100683}" type="pres">
      <dgm:prSet presAssocID="{620849A7-E093-4AAA-AD68-1F6FA84B8AC0}" presName="connTx" presStyleLbl="parChTrans1D2" presStyleIdx="2" presStyleCnt="3"/>
      <dgm:spPr/>
    </dgm:pt>
    <dgm:pt modelId="{D6F09021-0D3C-4CA0-BECE-0B100073A945}" type="pres">
      <dgm:prSet presAssocID="{1A955D9B-484C-4253-A3CB-812CC5AD4DB0}" presName="root2" presStyleCnt="0"/>
      <dgm:spPr/>
    </dgm:pt>
    <dgm:pt modelId="{FE8EF839-6235-4F5D-AB17-899B5DC02A22}" type="pres">
      <dgm:prSet presAssocID="{1A955D9B-484C-4253-A3CB-812CC5AD4DB0}" presName="LevelTwoTextNode" presStyleLbl="node2" presStyleIdx="2" presStyleCnt="3">
        <dgm:presLayoutVars>
          <dgm:chPref val="3"/>
        </dgm:presLayoutVars>
      </dgm:prSet>
      <dgm:spPr/>
    </dgm:pt>
    <dgm:pt modelId="{1181FF81-9CBA-4EA0-BA77-BAB22BC7A32C}" type="pres">
      <dgm:prSet presAssocID="{1A955D9B-484C-4253-A3CB-812CC5AD4DB0}" presName="level3hierChild" presStyleCnt="0"/>
      <dgm:spPr/>
    </dgm:pt>
  </dgm:ptLst>
  <dgm:cxnLst>
    <dgm:cxn modelId="{12AC611F-E74C-4BA3-93C7-8ADBB330FDC8}" srcId="{E9FC24A8-212C-466A-979F-10909AFF9D81}" destId="{A914C921-C5D1-4E87-AADB-5E6373E065AA}" srcOrd="0" destOrd="0" parTransId="{7FB30DA3-FD7A-4426-9816-FE615BCD6331}" sibTransId="{2F3F9608-E861-42F0-8348-A0BA3DE64950}"/>
    <dgm:cxn modelId="{7E615A25-A434-4102-B797-E7E9F2E7E2A1}" type="presOf" srcId="{E9FC24A8-212C-466A-979F-10909AFF9D81}" destId="{916305C4-A41E-4235-97A7-C834A483070E}" srcOrd="0" destOrd="0" presId="urn:microsoft.com/office/officeart/2008/layout/HorizontalMultiLevelHierarchy"/>
    <dgm:cxn modelId="{C59A1532-73D8-4C2F-AA60-CCEC7FB28DE2}" type="presOf" srcId="{1AD71E8C-93B4-4E4F-AD8A-0A2DE92F112D}" destId="{B530ECCB-3F22-4B5D-9C00-D2607F06F9E5}" srcOrd="0" destOrd="0" presId="urn:microsoft.com/office/officeart/2008/layout/HorizontalMultiLevelHierarchy"/>
    <dgm:cxn modelId="{E814B544-D32A-44AB-93F2-3A75F38C97B9}" type="presOf" srcId="{660DF857-856C-429B-A529-C606C2A6FFB0}" destId="{B9CE615F-A5A4-464C-B49B-139DC9269E89}" srcOrd="0" destOrd="0" presId="urn:microsoft.com/office/officeart/2008/layout/HorizontalMultiLevelHierarchy"/>
    <dgm:cxn modelId="{B5EB7F77-3424-49D3-8F68-A7D6547EE61A}" type="presOf" srcId="{ED60C824-F5DA-4350-B944-7F8AA88B1017}" destId="{78389967-DCFA-45C0-8027-6AA0B4A08D2D}" srcOrd="0" destOrd="0" presId="urn:microsoft.com/office/officeart/2008/layout/HorizontalMultiLevelHierarchy"/>
    <dgm:cxn modelId="{F1C42F58-2614-4D85-904E-10E129AA0EA9}" srcId="{A914C921-C5D1-4E87-AADB-5E6373E065AA}" destId="{1AD71E8C-93B4-4E4F-AD8A-0A2DE92F112D}" srcOrd="1" destOrd="0" parTransId="{ED60C824-F5DA-4350-B944-7F8AA88B1017}" sibTransId="{FEC0FA80-66C7-4404-91A7-34A229D0DACE}"/>
    <dgm:cxn modelId="{4E82E585-4C6A-4240-9B2E-033B99693110}" type="presOf" srcId="{620849A7-E093-4AAA-AD68-1F6FA84B8AC0}" destId="{DA11919B-9D54-4DE2-9A7D-75785568FA20}" srcOrd="0" destOrd="0" presId="urn:microsoft.com/office/officeart/2008/layout/HorizontalMultiLevelHierarchy"/>
    <dgm:cxn modelId="{9D6A21A4-45DD-4149-8A50-395471C2B8C2}" type="presOf" srcId="{0CCE6E20-1A64-4162-B5AF-65F8CC003372}" destId="{95980AD6-AC96-45C2-8EF6-88C98BFA6F2C}" srcOrd="1" destOrd="0" presId="urn:microsoft.com/office/officeart/2008/layout/HorizontalMultiLevelHierarchy"/>
    <dgm:cxn modelId="{F25B6AA9-E45F-4FA4-ACE3-F38941D61291}" type="presOf" srcId="{ED60C824-F5DA-4350-B944-7F8AA88B1017}" destId="{1FCD43C0-1D8D-44EC-9F63-E2CBFD8F4EF5}" srcOrd="1" destOrd="0" presId="urn:microsoft.com/office/officeart/2008/layout/HorizontalMultiLevelHierarchy"/>
    <dgm:cxn modelId="{DB78CFAA-5939-4BBB-BA45-8010A43EF6F6}" srcId="{A914C921-C5D1-4E87-AADB-5E6373E065AA}" destId="{660DF857-856C-429B-A529-C606C2A6FFB0}" srcOrd="0" destOrd="0" parTransId="{0CCE6E20-1A64-4162-B5AF-65F8CC003372}" sibTransId="{31D3C218-A4DE-43AD-B57C-DDF57575BC02}"/>
    <dgm:cxn modelId="{D76626AB-23B1-4102-872B-09799650D989}" type="presOf" srcId="{1A955D9B-484C-4253-A3CB-812CC5AD4DB0}" destId="{FE8EF839-6235-4F5D-AB17-899B5DC02A22}" srcOrd="0" destOrd="0" presId="urn:microsoft.com/office/officeart/2008/layout/HorizontalMultiLevelHierarchy"/>
    <dgm:cxn modelId="{929227B2-E7DA-41EC-895F-7B062365B406}" type="presOf" srcId="{0CCE6E20-1A64-4162-B5AF-65F8CC003372}" destId="{5F7A123E-BB57-4C79-AA7F-99577AF29B99}" srcOrd="0" destOrd="0" presId="urn:microsoft.com/office/officeart/2008/layout/HorizontalMultiLevelHierarchy"/>
    <dgm:cxn modelId="{6A2E6FCD-1ACE-4477-8E0F-EDB678C7944D}" type="presOf" srcId="{A914C921-C5D1-4E87-AADB-5E6373E065AA}" destId="{B846F7EC-4A6F-4602-8902-B94A9DE2AF6D}" srcOrd="0" destOrd="0" presId="urn:microsoft.com/office/officeart/2008/layout/HorizontalMultiLevelHierarchy"/>
    <dgm:cxn modelId="{259F31E8-BBD6-48E6-B3B7-E4F8C4DBB79A}" srcId="{A914C921-C5D1-4E87-AADB-5E6373E065AA}" destId="{1A955D9B-484C-4253-A3CB-812CC5AD4DB0}" srcOrd="2" destOrd="0" parTransId="{620849A7-E093-4AAA-AD68-1F6FA84B8AC0}" sibTransId="{66C3266C-ED87-4106-A3E7-9DFF6A806840}"/>
    <dgm:cxn modelId="{D17FF2EF-4E56-46C2-BEDC-EB44C349301B}" type="presOf" srcId="{620849A7-E093-4AAA-AD68-1F6FA84B8AC0}" destId="{2E20CAEF-BE2B-405A-8E4C-560078100683}" srcOrd="1" destOrd="0" presId="urn:microsoft.com/office/officeart/2008/layout/HorizontalMultiLevelHierarchy"/>
    <dgm:cxn modelId="{AAACA6FA-02C3-4658-B448-022B13B35650}" type="presParOf" srcId="{916305C4-A41E-4235-97A7-C834A483070E}" destId="{A498CD58-1872-4252-A6CC-C738A8F311A8}" srcOrd="0" destOrd="0" presId="urn:microsoft.com/office/officeart/2008/layout/HorizontalMultiLevelHierarchy"/>
    <dgm:cxn modelId="{E9CC5DAB-1FD5-4553-A701-F8EEBBC3595F}" type="presParOf" srcId="{A498CD58-1872-4252-A6CC-C738A8F311A8}" destId="{B846F7EC-4A6F-4602-8902-B94A9DE2AF6D}" srcOrd="0" destOrd="0" presId="urn:microsoft.com/office/officeart/2008/layout/HorizontalMultiLevelHierarchy"/>
    <dgm:cxn modelId="{3A720627-AAE2-4A4B-BE6A-21FCCA29F230}" type="presParOf" srcId="{A498CD58-1872-4252-A6CC-C738A8F311A8}" destId="{BAB9BA61-8A01-4C76-BF3D-D6FCD5202AB8}" srcOrd="1" destOrd="0" presId="urn:microsoft.com/office/officeart/2008/layout/HorizontalMultiLevelHierarchy"/>
    <dgm:cxn modelId="{72E14415-DCAA-4E56-8F15-2F68F295F392}" type="presParOf" srcId="{BAB9BA61-8A01-4C76-BF3D-D6FCD5202AB8}" destId="{5F7A123E-BB57-4C79-AA7F-99577AF29B99}" srcOrd="0" destOrd="0" presId="urn:microsoft.com/office/officeart/2008/layout/HorizontalMultiLevelHierarchy"/>
    <dgm:cxn modelId="{0788B07A-D3B9-442D-A20E-7843097EADFB}" type="presParOf" srcId="{5F7A123E-BB57-4C79-AA7F-99577AF29B99}" destId="{95980AD6-AC96-45C2-8EF6-88C98BFA6F2C}" srcOrd="0" destOrd="0" presId="urn:microsoft.com/office/officeart/2008/layout/HorizontalMultiLevelHierarchy"/>
    <dgm:cxn modelId="{595A78FD-CC82-43CB-9EC2-503A30C97AB8}" type="presParOf" srcId="{BAB9BA61-8A01-4C76-BF3D-D6FCD5202AB8}" destId="{C31897B0-8115-4215-AB79-FF8BD22079AA}" srcOrd="1" destOrd="0" presId="urn:microsoft.com/office/officeart/2008/layout/HorizontalMultiLevelHierarchy"/>
    <dgm:cxn modelId="{EA5AC0C2-D926-4BBC-93D7-F2489BD695B3}" type="presParOf" srcId="{C31897B0-8115-4215-AB79-FF8BD22079AA}" destId="{B9CE615F-A5A4-464C-B49B-139DC9269E89}" srcOrd="0" destOrd="0" presId="urn:microsoft.com/office/officeart/2008/layout/HorizontalMultiLevelHierarchy"/>
    <dgm:cxn modelId="{357B8C69-4AE2-4430-A7A1-838C209BD6B0}" type="presParOf" srcId="{C31897B0-8115-4215-AB79-FF8BD22079AA}" destId="{D8A321DA-C3AD-4239-85F2-D5A0EFA54D66}" srcOrd="1" destOrd="0" presId="urn:microsoft.com/office/officeart/2008/layout/HorizontalMultiLevelHierarchy"/>
    <dgm:cxn modelId="{C145001E-DDC6-43DF-AFB9-F859A3AA0692}" type="presParOf" srcId="{BAB9BA61-8A01-4C76-BF3D-D6FCD5202AB8}" destId="{78389967-DCFA-45C0-8027-6AA0B4A08D2D}" srcOrd="2" destOrd="0" presId="urn:microsoft.com/office/officeart/2008/layout/HorizontalMultiLevelHierarchy"/>
    <dgm:cxn modelId="{8B5BAE8D-7F03-4140-BD6F-BBF88F4FC236}" type="presParOf" srcId="{78389967-DCFA-45C0-8027-6AA0B4A08D2D}" destId="{1FCD43C0-1D8D-44EC-9F63-E2CBFD8F4EF5}" srcOrd="0" destOrd="0" presId="urn:microsoft.com/office/officeart/2008/layout/HorizontalMultiLevelHierarchy"/>
    <dgm:cxn modelId="{2F8C07E2-8033-45C8-8672-F6EEEB514EC3}" type="presParOf" srcId="{BAB9BA61-8A01-4C76-BF3D-D6FCD5202AB8}" destId="{8E44ED94-B3AC-44BE-BB56-1AB34E1F2478}" srcOrd="3" destOrd="0" presId="urn:microsoft.com/office/officeart/2008/layout/HorizontalMultiLevelHierarchy"/>
    <dgm:cxn modelId="{5F224A50-0BD2-408C-BB49-C1FF0FFC0E68}" type="presParOf" srcId="{8E44ED94-B3AC-44BE-BB56-1AB34E1F2478}" destId="{B530ECCB-3F22-4B5D-9C00-D2607F06F9E5}" srcOrd="0" destOrd="0" presId="urn:microsoft.com/office/officeart/2008/layout/HorizontalMultiLevelHierarchy"/>
    <dgm:cxn modelId="{545E248D-9789-4ECC-A5FE-CCCE263A9777}" type="presParOf" srcId="{8E44ED94-B3AC-44BE-BB56-1AB34E1F2478}" destId="{EA247BD1-6193-47F4-99F3-2B30EAB2BDF2}" srcOrd="1" destOrd="0" presId="urn:microsoft.com/office/officeart/2008/layout/HorizontalMultiLevelHierarchy"/>
    <dgm:cxn modelId="{213ABF7D-3937-4504-86DD-406A46C56E48}" type="presParOf" srcId="{BAB9BA61-8A01-4C76-BF3D-D6FCD5202AB8}" destId="{DA11919B-9D54-4DE2-9A7D-75785568FA20}" srcOrd="4" destOrd="0" presId="urn:microsoft.com/office/officeart/2008/layout/HorizontalMultiLevelHierarchy"/>
    <dgm:cxn modelId="{7698D93E-6D82-4152-80E3-43AA29E012C9}" type="presParOf" srcId="{DA11919B-9D54-4DE2-9A7D-75785568FA20}" destId="{2E20CAEF-BE2B-405A-8E4C-560078100683}" srcOrd="0" destOrd="0" presId="urn:microsoft.com/office/officeart/2008/layout/HorizontalMultiLevelHierarchy"/>
    <dgm:cxn modelId="{677D2B4F-FEEC-4EB9-9941-5389A23CEDC9}" type="presParOf" srcId="{BAB9BA61-8A01-4C76-BF3D-D6FCD5202AB8}" destId="{D6F09021-0D3C-4CA0-BECE-0B100073A945}" srcOrd="5" destOrd="0" presId="urn:microsoft.com/office/officeart/2008/layout/HorizontalMultiLevelHierarchy"/>
    <dgm:cxn modelId="{B1BD9C11-9577-4701-9CEF-26404410DFCC}" type="presParOf" srcId="{D6F09021-0D3C-4CA0-BECE-0B100073A945}" destId="{FE8EF839-6235-4F5D-AB17-899B5DC02A22}" srcOrd="0" destOrd="0" presId="urn:microsoft.com/office/officeart/2008/layout/HorizontalMultiLevelHierarchy"/>
    <dgm:cxn modelId="{E448686A-F488-4CB6-A84D-5DA0FA14097C}" type="presParOf" srcId="{D6F09021-0D3C-4CA0-BECE-0B100073A945}" destId="{1181FF81-9CBA-4EA0-BA77-BAB22BC7A32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1919B-9D54-4DE2-9A7D-75785568FA20}">
      <dsp:nvSpPr>
        <dsp:cNvPr id="0" name=""/>
        <dsp:cNvSpPr/>
      </dsp:nvSpPr>
      <dsp:spPr>
        <a:xfrm>
          <a:off x="818558" y="2262981"/>
          <a:ext cx="536571" cy="1022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285" y="0"/>
              </a:lnTo>
              <a:lnTo>
                <a:pt x="268285" y="1022430"/>
              </a:lnTo>
              <a:lnTo>
                <a:pt x="536571" y="1022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57976" y="2745329"/>
        <a:ext cx="57733" cy="57733"/>
      </dsp:txXfrm>
    </dsp:sp>
    <dsp:sp modelId="{78389967-DCFA-45C0-8027-6AA0B4A08D2D}">
      <dsp:nvSpPr>
        <dsp:cNvPr id="0" name=""/>
        <dsp:cNvSpPr/>
      </dsp:nvSpPr>
      <dsp:spPr>
        <a:xfrm>
          <a:off x="818558" y="2217261"/>
          <a:ext cx="536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57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73429" y="2249567"/>
        <a:ext cx="26828" cy="26828"/>
      </dsp:txXfrm>
    </dsp:sp>
    <dsp:sp modelId="{5F7A123E-BB57-4C79-AA7F-99577AF29B99}">
      <dsp:nvSpPr>
        <dsp:cNvPr id="0" name=""/>
        <dsp:cNvSpPr/>
      </dsp:nvSpPr>
      <dsp:spPr>
        <a:xfrm>
          <a:off x="818558" y="1240551"/>
          <a:ext cx="536571" cy="1022430"/>
        </a:xfrm>
        <a:custGeom>
          <a:avLst/>
          <a:gdLst/>
          <a:ahLst/>
          <a:cxnLst/>
          <a:rect l="0" t="0" r="0" b="0"/>
          <a:pathLst>
            <a:path>
              <a:moveTo>
                <a:pt x="0" y="1022430"/>
              </a:moveTo>
              <a:lnTo>
                <a:pt x="268285" y="1022430"/>
              </a:lnTo>
              <a:lnTo>
                <a:pt x="268285" y="0"/>
              </a:lnTo>
              <a:lnTo>
                <a:pt x="5365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57976" y="1722899"/>
        <a:ext cx="57733" cy="57733"/>
      </dsp:txXfrm>
    </dsp:sp>
    <dsp:sp modelId="{B846F7EC-4A6F-4602-8902-B94A9DE2AF6D}">
      <dsp:nvSpPr>
        <dsp:cNvPr id="0" name=""/>
        <dsp:cNvSpPr/>
      </dsp:nvSpPr>
      <dsp:spPr>
        <a:xfrm rot="16200000">
          <a:off x="-1742898" y="1854009"/>
          <a:ext cx="4304968" cy="817944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Образовательные цели</a:t>
          </a:r>
        </a:p>
      </dsp:txBody>
      <dsp:txXfrm>
        <a:off x="-1742898" y="1854009"/>
        <a:ext cx="4304968" cy="817944"/>
      </dsp:txXfrm>
    </dsp:sp>
    <dsp:sp modelId="{B9CE615F-A5A4-464C-B49B-139DC9269E89}">
      <dsp:nvSpPr>
        <dsp:cNvPr id="0" name=""/>
        <dsp:cNvSpPr/>
      </dsp:nvSpPr>
      <dsp:spPr>
        <a:xfrm>
          <a:off x="1355129" y="831579"/>
          <a:ext cx="2682856" cy="81794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Когнитивная («знаю»)</a:t>
          </a:r>
        </a:p>
      </dsp:txBody>
      <dsp:txXfrm>
        <a:off x="1355129" y="831579"/>
        <a:ext cx="2682856" cy="817944"/>
      </dsp:txXfrm>
    </dsp:sp>
    <dsp:sp modelId="{B530ECCB-3F22-4B5D-9C00-D2607F06F9E5}">
      <dsp:nvSpPr>
        <dsp:cNvPr id="0" name=""/>
        <dsp:cNvSpPr/>
      </dsp:nvSpPr>
      <dsp:spPr>
        <a:xfrm>
          <a:off x="1355129" y="1854009"/>
          <a:ext cx="2682856" cy="81794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Аффективная («чувствую»)</a:t>
          </a:r>
        </a:p>
      </dsp:txBody>
      <dsp:txXfrm>
        <a:off x="1355129" y="1854009"/>
        <a:ext cx="2682856" cy="817944"/>
      </dsp:txXfrm>
    </dsp:sp>
    <dsp:sp modelId="{FE8EF839-6235-4F5D-AB17-899B5DC02A22}">
      <dsp:nvSpPr>
        <dsp:cNvPr id="0" name=""/>
        <dsp:cNvSpPr/>
      </dsp:nvSpPr>
      <dsp:spPr>
        <a:xfrm>
          <a:off x="1355129" y="2876439"/>
          <a:ext cx="2682856" cy="81794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Психомоторная («творю»)</a:t>
          </a:r>
        </a:p>
      </dsp:txBody>
      <dsp:txXfrm>
        <a:off x="1355129" y="2876439"/>
        <a:ext cx="2682856" cy="817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663-C656-4651-9587-046146F408C6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DDE8-A922-4959-9D6E-8F6E0ED0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663-C656-4651-9587-046146F408C6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DDE8-A922-4959-9D6E-8F6E0ED0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663-C656-4651-9587-046146F408C6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DDE8-A922-4959-9D6E-8F6E0ED0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663-C656-4651-9587-046146F408C6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DDE8-A922-4959-9D6E-8F6E0ED0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663-C656-4651-9587-046146F408C6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DDE8-A922-4959-9D6E-8F6E0ED0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663-C656-4651-9587-046146F408C6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DDE8-A922-4959-9D6E-8F6E0ED0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663-C656-4651-9587-046146F408C6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DDE8-A922-4959-9D6E-8F6E0ED0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663-C656-4651-9587-046146F408C6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DDE8-A922-4959-9D6E-8F6E0ED0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663-C656-4651-9587-046146F408C6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DDE8-A922-4959-9D6E-8F6E0ED0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663-C656-4651-9587-046146F408C6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DDE8-A922-4959-9D6E-8F6E0ED0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C663-C656-4651-9587-046146F408C6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DDE8-A922-4959-9D6E-8F6E0ED0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C663-C656-4651-9587-046146F408C6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0DDE8-A922-4959-9D6E-8F6E0ED0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tL-WlPKAOLdn4XkfGmv_Tg" TargetMode="External"/><Relationship Id="rId2" Type="http://schemas.openxmlformats.org/officeDocument/2006/relationships/hyperlink" Target="http://pednavigato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772400" cy="1470025"/>
          </a:xfrm>
        </p:spPr>
        <p:txBody>
          <a:bodyPr/>
          <a:lstStyle/>
          <a:p>
            <a:r>
              <a:rPr lang="ru-RU" dirty="0"/>
              <a:t>О таксономии </a:t>
            </a:r>
            <a:r>
              <a:rPr lang="ru-RU" dirty="0" err="1"/>
              <a:t>Блума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r>
              <a:rPr lang="ru-RU" dirty="0"/>
              <a:t>Робский В.В.</a:t>
            </a: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Понимание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Ученик: </a:t>
            </a:r>
          </a:p>
          <a:p>
            <a:r>
              <a:rPr lang="ru-RU" dirty="0"/>
              <a:t>понимает факты, правила и принципы; </a:t>
            </a:r>
          </a:p>
          <a:p>
            <a:r>
              <a:rPr lang="ru-RU" dirty="0"/>
              <a:t>интерпретирует словесный материал, схемы, графики, диаграммы; </a:t>
            </a:r>
          </a:p>
          <a:p>
            <a:r>
              <a:rPr lang="ru-RU" dirty="0"/>
              <a:t>преобразует словесный материал в математические выражения; </a:t>
            </a:r>
          </a:p>
          <a:p>
            <a:r>
              <a:rPr lang="ru-RU" dirty="0"/>
              <a:t>предположительно описывает будущие последствия, вытекающие из имеющихся данных.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</a:t>
            </a:r>
            <a:r>
              <a:rPr lang="ru-RU" u="sng" dirty="0"/>
              <a:t>Понимание</a:t>
            </a:r>
            <a:r>
              <a:rPr lang="ru-RU" dirty="0"/>
              <a:t>: ключевые слова для побуждения учащихся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обсудите, </a:t>
            </a:r>
          </a:p>
          <a:p>
            <a:r>
              <a:rPr lang="ru-RU" dirty="0"/>
              <a:t>определите, </a:t>
            </a:r>
          </a:p>
          <a:p>
            <a:r>
              <a:rPr lang="ru-RU" dirty="0"/>
              <a:t>расскажите</a:t>
            </a:r>
          </a:p>
        </p:txBody>
      </p:sp>
      <p:pic>
        <p:nvPicPr>
          <p:cNvPr id="5122" name="Picture 2" descr="https://img3.stockfresh.com/files/m/mammothis/m/67/1566178_stock-photo-modern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492896"/>
            <a:ext cx="4658109" cy="38507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Применение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Ученик: </a:t>
            </a:r>
          </a:p>
          <a:p>
            <a:r>
              <a:rPr lang="ru-RU" dirty="0"/>
              <a:t>использует понятия и принципы в новых ситуациях; </a:t>
            </a:r>
          </a:p>
          <a:p>
            <a:r>
              <a:rPr lang="ru-RU" dirty="0"/>
              <a:t>применяет законы, теории в конкретных практических ситуациях; </a:t>
            </a:r>
          </a:p>
          <a:p>
            <a:r>
              <a:rPr lang="ru-RU" dirty="0"/>
              <a:t>демонстрирует правильное применение метода или процедуры.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</a:t>
            </a:r>
            <a:r>
              <a:rPr lang="ru-RU" u="sng" dirty="0"/>
              <a:t>Применение</a:t>
            </a:r>
            <a:r>
              <a:rPr lang="ru-RU" dirty="0"/>
              <a:t>: ключевые слова для побуждения учащихся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примените, </a:t>
            </a:r>
          </a:p>
          <a:p>
            <a:r>
              <a:rPr lang="ru-RU" dirty="0"/>
              <a:t>вычислите, </a:t>
            </a:r>
          </a:p>
          <a:p>
            <a:r>
              <a:rPr lang="ru-RU" dirty="0"/>
              <a:t>выберите, </a:t>
            </a:r>
          </a:p>
          <a:p>
            <a:r>
              <a:rPr lang="ru-RU" dirty="0"/>
              <a:t>обнаружьте, </a:t>
            </a:r>
          </a:p>
          <a:p>
            <a:r>
              <a:rPr lang="ru-RU" dirty="0"/>
              <a:t>проведите эксперимент, </a:t>
            </a:r>
          </a:p>
          <a:p>
            <a:r>
              <a:rPr lang="ru-RU" dirty="0"/>
              <a:t>спланируйте, </a:t>
            </a:r>
          </a:p>
          <a:p>
            <a:r>
              <a:rPr lang="ru-RU" dirty="0"/>
              <a:t>покажите, </a:t>
            </a:r>
          </a:p>
          <a:p>
            <a:r>
              <a:rPr lang="ru-RU" dirty="0"/>
              <a:t>используйте </a:t>
            </a:r>
          </a:p>
          <a:p>
            <a:r>
              <a:rPr lang="ru-RU" dirty="0"/>
              <a:t>т.д.</a:t>
            </a:r>
          </a:p>
        </p:txBody>
      </p:sp>
      <p:pic>
        <p:nvPicPr>
          <p:cNvPr id="4098" name="Picture 2" descr="http://weclipart.com/gimg/C60507954A058F4E/development-clipart-software-develop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4. Анализ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Ученик: </a:t>
            </a:r>
          </a:p>
          <a:p>
            <a:r>
              <a:rPr lang="ru-RU" dirty="0"/>
              <a:t>выделяет скрытые (неявные) предположения; </a:t>
            </a:r>
          </a:p>
          <a:p>
            <a:r>
              <a:rPr lang="ru-RU" dirty="0"/>
              <a:t>видит ошибки и упущения в логике рассуждений; </a:t>
            </a:r>
          </a:p>
          <a:p>
            <a:r>
              <a:rPr lang="ru-RU" dirty="0"/>
              <a:t>проводит разграничения между фактами и следствиями; </a:t>
            </a:r>
          </a:p>
          <a:p>
            <a:r>
              <a:rPr lang="ru-RU" dirty="0"/>
              <a:t>оценивает значимость данных. 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</a:t>
            </a:r>
            <a:r>
              <a:rPr lang="ru-RU" u="sng" dirty="0"/>
              <a:t>Анализ</a:t>
            </a:r>
            <a:r>
              <a:rPr lang="ru-RU" dirty="0"/>
              <a:t>: ключевые слова для побуждения учащихся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проанализируйте, </a:t>
            </a:r>
          </a:p>
          <a:p>
            <a:r>
              <a:rPr lang="ru-RU" dirty="0"/>
              <a:t>оцените, </a:t>
            </a:r>
          </a:p>
          <a:p>
            <a:r>
              <a:rPr lang="ru-RU" dirty="0"/>
              <a:t>сгруппируйте, </a:t>
            </a:r>
          </a:p>
          <a:p>
            <a:r>
              <a:rPr lang="ru-RU" dirty="0"/>
              <a:t>сравните, </a:t>
            </a:r>
          </a:p>
          <a:p>
            <a:r>
              <a:rPr lang="ru-RU" dirty="0"/>
              <a:t>обсудите, </a:t>
            </a:r>
          </a:p>
          <a:p>
            <a:r>
              <a:rPr lang="ru-RU" dirty="0"/>
              <a:t>объясните, </a:t>
            </a:r>
          </a:p>
          <a:p>
            <a:r>
              <a:rPr lang="ru-RU" dirty="0"/>
              <a:t>проверьте</a:t>
            </a:r>
          </a:p>
        </p:txBody>
      </p:sp>
      <p:pic>
        <p:nvPicPr>
          <p:cNvPr id="16386" name="Picture 2" descr="http://7win.org/wp-content/uploads/2017/09/analiz-e1359764132742-476x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4029844" cy="40298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Синтез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Достижение соответствующих учебных результатов предполагает деятельность творческого характера, направленную на создание новых схем, структур. </a:t>
            </a:r>
          </a:p>
          <a:p>
            <a:pPr>
              <a:buNone/>
            </a:pPr>
            <a:r>
              <a:rPr lang="ru-RU" dirty="0"/>
              <a:t>Ученик: </a:t>
            </a:r>
          </a:p>
          <a:p>
            <a:r>
              <a:rPr lang="ru-RU" dirty="0"/>
              <a:t>пишет небольшое творческое сочинение; </a:t>
            </a:r>
          </a:p>
          <a:p>
            <a:r>
              <a:rPr lang="ru-RU" dirty="0"/>
              <a:t>предлагает план проведения эксперимента; </a:t>
            </a:r>
          </a:p>
          <a:p>
            <a:r>
              <a:rPr lang="ru-RU" dirty="0"/>
              <a:t>использует знания из различных областей, чтобы составить план решения той или иной проблемы. 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 </a:t>
            </a:r>
            <a:r>
              <a:rPr lang="ru-RU" u="sng" dirty="0"/>
              <a:t>Синтез</a:t>
            </a:r>
            <a:r>
              <a:rPr lang="ru-RU" dirty="0"/>
              <a:t>: ключевые слова для побуждения учащихся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соберите, </a:t>
            </a:r>
          </a:p>
          <a:p>
            <a:r>
              <a:rPr lang="ru-RU" dirty="0"/>
              <a:t>составьте, </a:t>
            </a:r>
          </a:p>
          <a:p>
            <a:r>
              <a:rPr lang="ru-RU" dirty="0"/>
              <a:t>создайте, </a:t>
            </a:r>
          </a:p>
          <a:p>
            <a:r>
              <a:rPr lang="ru-RU" dirty="0"/>
              <a:t>разработайте, </a:t>
            </a:r>
          </a:p>
          <a:p>
            <a:r>
              <a:rPr lang="ru-RU" dirty="0"/>
              <a:t>сформулируйте, </a:t>
            </a:r>
          </a:p>
          <a:p>
            <a:r>
              <a:rPr lang="ru-RU" dirty="0"/>
              <a:t>подготовьте, предложите,</a:t>
            </a:r>
          </a:p>
          <a:p>
            <a:r>
              <a:rPr lang="ru-RU" dirty="0"/>
              <a:t>установите, замените</a:t>
            </a:r>
          </a:p>
        </p:txBody>
      </p:sp>
      <p:pic>
        <p:nvPicPr>
          <p:cNvPr id="14338" name="Picture 2" descr="http://www.clipartbest.com/cliparts/yTo/aLo/yToaLo74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Оценка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Данная категория предполагает достижение учебных результатов всех предшествующих категорий. </a:t>
            </a:r>
          </a:p>
          <a:p>
            <a:pPr>
              <a:buNone/>
            </a:pPr>
            <a:r>
              <a:rPr lang="ru-RU" dirty="0"/>
              <a:t>Ученик: </a:t>
            </a:r>
          </a:p>
          <a:p>
            <a:r>
              <a:rPr lang="ru-RU" dirty="0"/>
              <a:t>оценивает логику построения материала в виде письменного текста; </a:t>
            </a:r>
          </a:p>
          <a:p>
            <a:r>
              <a:rPr lang="ru-RU" dirty="0"/>
              <a:t>оценивает соответствие выводов имеющимся данным, значимость того или иного продукта деятельности, исходя из внутренних критериев; </a:t>
            </a:r>
          </a:p>
          <a:p>
            <a:r>
              <a:rPr lang="ru-RU" dirty="0"/>
              <a:t>оценивает значимость того или иного продукта деятельности, исходя из внешних критериев.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6. </a:t>
            </a:r>
            <a:r>
              <a:rPr lang="ru-RU" u="sng" dirty="0"/>
              <a:t>Оценка</a:t>
            </a:r>
            <a:r>
              <a:rPr lang="ru-RU" dirty="0"/>
              <a:t>: ключевые слова для побуждения учащихся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докажите,  </a:t>
            </a:r>
          </a:p>
          <a:p>
            <a:r>
              <a:rPr lang="ru-RU" dirty="0"/>
              <a:t>выберите, сравните, </a:t>
            </a:r>
          </a:p>
          <a:p>
            <a:r>
              <a:rPr lang="ru-RU" dirty="0"/>
              <a:t>сделайте вывод, </a:t>
            </a:r>
          </a:p>
          <a:p>
            <a:r>
              <a:rPr lang="ru-RU" dirty="0"/>
              <a:t>обоснуйте,  объясните,  </a:t>
            </a:r>
          </a:p>
          <a:p>
            <a:r>
              <a:rPr lang="ru-RU" dirty="0"/>
              <a:t>предскажите, </a:t>
            </a:r>
          </a:p>
          <a:p>
            <a:r>
              <a:rPr lang="ru-RU" dirty="0" err="1"/>
              <a:t>проранжируйте</a:t>
            </a:r>
            <a:r>
              <a:rPr lang="ru-RU" dirty="0"/>
              <a:t>, </a:t>
            </a:r>
          </a:p>
          <a:p>
            <a:r>
              <a:rPr lang="ru-RU" dirty="0"/>
              <a:t>проверьте, оцените</a:t>
            </a:r>
          </a:p>
        </p:txBody>
      </p:sp>
      <p:pic>
        <p:nvPicPr>
          <p:cNvPr id="12290" name="Picture 2" descr="http://detdom-bataysk.ru/wp-content/uploads/2017/12/135_stick_figure_c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429000"/>
            <a:ext cx="3651110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Таксоно́мия</a:t>
            </a:r>
            <a:r>
              <a:rPr lang="ru-RU" dirty="0"/>
              <a:t> (</a:t>
            </a:r>
            <a:r>
              <a:rPr lang="ru-RU" i="1" dirty="0"/>
              <a:t>от </a:t>
            </a:r>
            <a:r>
              <a:rPr lang="ru-RU" i="1" dirty="0" err="1"/>
              <a:t>др.-греч</a:t>
            </a:r>
            <a:r>
              <a:rPr lang="ru-RU" i="1" dirty="0"/>
              <a:t>. </a:t>
            </a:r>
            <a:r>
              <a:rPr lang="ru-RU" i="1" dirty="0" err="1"/>
              <a:t>τάξις </a:t>
            </a:r>
            <a:r>
              <a:rPr lang="ru-RU" i="1" dirty="0"/>
              <a:t>— строй, порядок и </a:t>
            </a:r>
            <a:r>
              <a:rPr lang="ru-RU" i="1" dirty="0" err="1"/>
              <a:t>νόμος </a:t>
            </a:r>
            <a:r>
              <a:rPr lang="ru-RU" i="1" dirty="0"/>
              <a:t>— закон</a:t>
            </a:r>
            <a:r>
              <a:rPr lang="ru-RU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Учение о принципах и практике классификации и систематизации сложноорганизованных иерархически соотносящихся сущностей. </a:t>
            </a:r>
          </a:p>
          <a:p>
            <a:r>
              <a:rPr lang="ru-RU" dirty="0"/>
              <a:t>Принципы таксономии применяются для упорядочивания объектов географии, геологии, языкознания, этнографии и всего многообразия органического мира.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s.myshared.ru/4/178601/slide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569" y="5733256"/>
            <a:ext cx="7772400" cy="858019"/>
          </a:xfrm>
        </p:spPr>
        <p:txBody>
          <a:bodyPr/>
          <a:lstStyle/>
          <a:p>
            <a:r>
              <a:rPr lang="ru-RU" b="0" dirty="0"/>
              <a:t>Аффективная область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12976"/>
            <a:ext cx="7772400" cy="2160240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2400" dirty="0">
                <a:solidFill>
                  <a:schemeClr val="tx1"/>
                </a:solidFill>
              </a:rPr>
              <a:t>Умения в этой области отражают то, как человек реагирует эмоционально, насколько он способен чувствовать чужую радость или боль. Аффективные цели связаны с человеческими отношениями, эмоциями, чувствами.</a:t>
            </a:r>
          </a:p>
        </p:txBody>
      </p:sp>
      <p:pic>
        <p:nvPicPr>
          <p:cNvPr id="12292" name="Picture 4" descr="https://img3.stockfresh.com/files/b/bluering/m/64/7081255_stock-vector-set-of-facial-express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5"/>
            <a:ext cx="4778896" cy="26921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Восприятие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Готовность и способность воспринимать явления и стимулы окружающего мира. </a:t>
            </a:r>
          </a:p>
          <a:p>
            <a:pPr>
              <a:buNone/>
            </a:pPr>
            <a:r>
              <a:rPr lang="ru-RU" dirty="0"/>
              <a:t>Ученик: </a:t>
            </a:r>
          </a:p>
          <a:p>
            <a:r>
              <a:rPr lang="ru-RU" dirty="0"/>
              <a:t>проявляет осознание важности учения; </a:t>
            </a:r>
          </a:p>
          <a:p>
            <a:r>
              <a:rPr lang="ru-RU" dirty="0"/>
              <a:t>внимательно слушает высказывания окружающих в классе, в беседе и т. д., проявляет осознание эстетических факторов в жизни; </a:t>
            </a:r>
          </a:p>
          <a:p>
            <a:r>
              <a:rPr lang="ru-RU" dirty="0"/>
              <a:t>восприимчив к проблемам и потребностям других людей, к проблемам общественной жизни.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Реагирование (отклик)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/>
              <a:t>Активные</a:t>
            </a:r>
            <a:r>
              <a:rPr lang="ru-RU" dirty="0"/>
              <a:t> проявления, исходящие от самого ученика. </a:t>
            </a:r>
          </a:p>
          <a:p>
            <a:pPr>
              <a:buNone/>
            </a:pPr>
            <a:r>
              <a:rPr lang="ru-RU" dirty="0"/>
              <a:t>Ученик: </a:t>
            </a:r>
          </a:p>
          <a:p>
            <a:r>
              <a:rPr lang="ru-RU" dirty="0"/>
              <a:t>выполняет заданную учителем домашнюю работу; </a:t>
            </a:r>
          </a:p>
          <a:p>
            <a:r>
              <a:rPr lang="ru-RU" dirty="0"/>
              <a:t>подчиняется </a:t>
            </a:r>
            <a:r>
              <a:rPr lang="ru-RU" dirty="0" err="1"/>
              <a:t>внутришкольному</a:t>
            </a:r>
            <a:r>
              <a:rPr lang="ru-RU" dirty="0"/>
              <a:t> распорядку и правилам поведения; </a:t>
            </a:r>
          </a:p>
          <a:p>
            <a:r>
              <a:rPr lang="ru-RU" dirty="0"/>
              <a:t>участвует в обсуждении вопросов в классе; </a:t>
            </a:r>
          </a:p>
          <a:p>
            <a:r>
              <a:rPr lang="ru-RU" dirty="0"/>
              <a:t>добровольно вызывается выполнять задание; </a:t>
            </a:r>
          </a:p>
          <a:p>
            <a:r>
              <a:rPr lang="ru-RU" dirty="0"/>
              <a:t>проявляет интерес к учебному предмету.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Усвоение ценностной ориентации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Отношение к объектам, явлениям или видам деятельности. </a:t>
            </a:r>
          </a:p>
          <a:p>
            <a:pPr>
              <a:buNone/>
            </a:pPr>
            <a:r>
              <a:rPr lang="ru-RU" dirty="0"/>
              <a:t>Ученик: </a:t>
            </a:r>
          </a:p>
          <a:p>
            <a:r>
              <a:rPr lang="ru-RU" dirty="0"/>
              <a:t>проявляет устойчивое желание, например, овладеть навыками грамотной речи; </a:t>
            </a:r>
          </a:p>
          <a:p>
            <a:r>
              <a:rPr lang="ru-RU" dirty="0"/>
              <a:t>целенаправленно изучает различные точки зрения с тем, чтобы вынести собственное суждение; </a:t>
            </a:r>
          </a:p>
          <a:p>
            <a:r>
              <a:rPr lang="ru-RU" dirty="0"/>
              <a:t>проявляет убежденность, отстаивая тот или иной идеал.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Организация ценностных ориентаций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Формирование системы ценностей на основе наиболее значимых и устойчивых. </a:t>
            </a:r>
          </a:p>
          <a:p>
            <a:pPr>
              <a:buNone/>
            </a:pPr>
            <a:r>
              <a:rPr lang="ru-RU" dirty="0"/>
              <a:t>Ученик: </a:t>
            </a:r>
          </a:p>
          <a:p>
            <a:r>
              <a:rPr lang="ru-RU" dirty="0"/>
              <a:t>стремится определить основные черты своего любимого произведения искусства; </a:t>
            </a:r>
          </a:p>
          <a:p>
            <a:r>
              <a:rPr lang="ru-RU" dirty="0"/>
              <a:t>принимает ответственность за свое поведение; </a:t>
            </a:r>
          </a:p>
          <a:p>
            <a:r>
              <a:rPr lang="ru-RU" dirty="0"/>
              <a:t>понимает свои возможности и ограничения; </a:t>
            </a:r>
          </a:p>
          <a:p>
            <a:r>
              <a:rPr lang="ru-RU" dirty="0"/>
              <a:t>строит жизненные планы в соответствии с осознанными интересами и убеждениями.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 Распространение ценностной ориентации на деятельность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Ценности определяют поведение индивида. </a:t>
            </a:r>
          </a:p>
          <a:p>
            <a:pPr>
              <a:buNone/>
            </a:pPr>
            <a:r>
              <a:rPr lang="ru-RU" dirty="0"/>
              <a:t>Ученик: </a:t>
            </a:r>
          </a:p>
          <a:p>
            <a:r>
              <a:rPr lang="ru-RU" dirty="0"/>
              <a:t>устойчиво проявляет самостоятельность в работе; </a:t>
            </a:r>
          </a:p>
          <a:p>
            <a:r>
              <a:rPr lang="ru-RU" dirty="0"/>
              <a:t>стремится к сотрудничеству в групповой деятельности; </a:t>
            </a:r>
          </a:p>
          <a:p>
            <a:r>
              <a:rPr lang="ru-RU" dirty="0"/>
              <a:t>готов пересматривать свои суждения и менять образ действий при наличии убедительных аргументов; </a:t>
            </a:r>
          </a:p>
          <a:p>
            <a:r>
              <a:rPr lang="ru-RU" dirty="0"/>
              <a:t>постоянно проявляет навыки личной гигиены и здорового образа жизни; </a:t>
            </a:r>
          </a:p>
          <a:p>
            <a:r>
              <a:rPr lang="ru-RU" dirty="0"/>
              <a:t>формулирует устойчивое и последовательное жизненное кредо.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581" y="5661248"/>
            <a:ext cx="7772400" cy="858019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Психомоторная область</a:t>
            </a:r>
            <a:br>
              <a:rPr lang="ru-RU" b="0" dirty="0"/>
            </a:b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4864" y="2780928"/>
            <a:ext cx="7772400" cy="2304256"/>
          </a:xfrm>
        </p:spPr>
        <p:txBody>
          <a:bodyPr anchor="ctr"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Умения в этой области описывают способность к манипуляциям с орудиями или инструментами. Психомоторные цели обычно связывают с изменением или развитием практических навыков.</a:t>
            </a:r>
          </a:p>
        </p:txBody>
      </p:sp>
      <p:pic>
        <p:nvPicPr>
          <p:cNvPr id="10242" name="Picture 2" descr="http://images.easyfreeclipart.com/1216/do-you-have-a-fidgety-child-at-school-workout-trends-1216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4048" y="345454"/>
            <a:ext cx="2929404" cy="229145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Категории психомоторной области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Данная сфера является самой малоизученной.</a:t>
            </a:r>
          </a:p>
          <a:p>
            <a:pPr marL="0" indent="0">
              <a:buNone/>
            </a:pPr>
            <a:r>
              <a:rPr lang="ru-RU" dirty="0"/>
              <a:t>В основном, физические навыки, включающие в себя координацию мозговой и мышечной деятельности. </a:t>
            </a:r>
          </a:p>
          <a:p>
            <a:pPr marL="0" indent="0">
              <a:buNone/>
            </a:pPr>
            <a:r>
              <a:rPr lang="ru-RU" dirty="0"/>
              <a:t>Конкретные умения и навыки имеют примерно одинаковый алгоритм отработки.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Алгоритм получения навыка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/>
              <a:t>получение первоначальной информации о навыке (пример, описание),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осмысление,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применение на практике,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оценка результата.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Бенджамин</a:t>
            </a:r>
            <a:r>
              <a:rPr lang="ru-RU" dirty="0"/>
              <a:t> </a:t>
            </a:r>
            <a:r>
              <a:rPr lang="ru-RU"/>
              <a:t>Сэмюэль </a:t>
            </a:r>
            <a:r>
              <a:rPr lang="ru-RU" dirty="0" err="1"/>
              <a:t>Блум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1913 – 1999.</a:t>
            </a:r>
          </a:p>
          <a:p>
            <a:r>
              <a:rPr lang="ru-RU" dirty="0"/>
              <a:t>Американский психолог методов обучения.</a:t>
            </a:r>
          </a:p>
          <a:p>
            <a:r>
              <a:rPr lang="ru-RU" dirty="0"/>
              <a:t>Книга: "Классификация образовательных целей" (</a:t>
            </a:r>
            <a:r>
              <a:rPr lang="ru-RU" dirty="0" err="1"/>
              <a:t>Taxonomy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Educational</a:t>
            </a:r>
            <a:r>
              <a:rPr lang="ru-RU" dirty="0"/>
              <a:t> </a:t>
            </a:r>
            <a:r>
              <a:rPr lang="ru-RU" dirty="0" err="1"/>
              <a:t>Objectives</a:t>
            </a:r>
            <a:r>
              <a:rPr lang="ru-RU" dirty="0"/>
              <a:t>).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026" name="Picture 2" descr="https://s3.amazonaws.com/s3.timetoast.com/public/uploads/photos/4204550/Bloom_Benjamin.jpg?1474726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57187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.myshared.ru/4/195649/slide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58423"/>
            <a:ext cx="7920880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8FC3-1B1F-4D1B-953C-8667DBA4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38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32467-53DA-4671-B6E5-0285BD9C4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Сайт «Педагогический навигатор»</a:t>
            </a:r>
            <a:r>
              <a:rPr lang="ru-RU" sz="2025" dirty="0"/>
              <a:t> </a:t>
            </a:r>
          </a:p>
          <a:p>
            <a:r>
              <a:rPr lang="en-US" dirty="0">
                <a:hlinkClick r:id="rId2"/>
              </a:rPr>
              <a:t>http://pednavigator.ru/</a:t>
            </a:r>
            <a:endParaRPr lang="ru-RU" dirty="0"/>
          </a:p>
          <a:p>
            <a:pPr algn="ctr"/>
            <a:endParaRPr lang="ru-RU" dirty="0"/>
          </a:p>
          <a:p>
            <a:endParaRPr lang="ru-RU" sz="2025" dirty="0"/>
          </a:p>
          <a:p>
            <a:r>
              <a:rPr lang="ru-RU" dirty="0"/>
              <a:t>Образовательный </a:t>
            </a:r>
            <a:r>
              <a:rPr lang="en-US" dirty="0"/>
              <a:t>YouTube</a:t>
            </a:r>
            <a:r>
              <a:rPr lang="ru-RU" dirty="0"/>
              <a:t>-канал «Проект 2ВВ»</a:t>
            </a:r>
          </a:p>
          <a:p>
            <a:r>
              <a:rPr lang="en-US" dirty="0">
                <a:hlinkClick r:id="rId3"/>
              </a:rPr>
              <a:t>https://www.youtube.com/channel/UCtL-WlPKAOLdn4XkfGmv</a:t>
            </a:r>
            <a:r>
              <a:rPr lang="en-US" b="1" dirty="0">
                <a:hlinkClick r:id="rId3"/>
              </a:rPr>
              <a:t>_</a:t>
            </a:r>
            <a:r>
              <a:rPr lang="en-US" dirty="0">
                <a:hlinkClick r:id="rId3"/>
              </a:rPr>
              <a:t>Tg</a:t>
            </a:r>
            <a:endParaRPr lang="ru-RU" dirty="0"/>
          </a:p>
          <a:p>
            <a:pPr algn="ctr"/>
            <a:endParaRPr lang="ru-RU" sz="2025" dirty="0"/>
          </a:p>
        </p:txBody>
      </p:sp>
      <p:pic>
        <p:nvPicPr>
          <p:cNvPr id="2050" name="Picture 2" descr="ПЕДАГОГИЧЕСКИЙ НАВИГАТОР">
            <a:extLst>
              <a:ext uri="{FF2B5EF4-FFF2-40B4-BE49-F238E27FC236}">
                <a16:creationId xmlns:a16="http://schemas.microsoft.com/office/drawing/2014/main" id="{02998120-F80A-4BFC-9118-37650C4A2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66" y="2548998"/>
            <a:ext cx="2497779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52A1E1-9B92-403F-90F0-FE97A7944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901" y="4706764"/>
            <a:ext cx="1146253" cy="11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0524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www.metod-kopilka.ru/images/doc/43/37887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029"/>
            <a:ext cx="8244408" cy="618330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таксономии </a:t>
            </a:r>
            <a:r>
              <a:rPr lang="ru-RU" dirty="0" err="1"/>
              <a:t>Блума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Практическая направленность: должна быть эффективным инструментом для учителя-практика;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Психологический: должна базироваться на современных достижения психологической науки;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Логический: должна быть логически завершенной и обладать внутренней стройностью;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Объективность: иерархия целей не означает иерархии их ценностей.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185759486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Три сферы образовательных целей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Цель таксономии </a:t>
            </a:r>
            <a:r>
              <a:rPr lang="ru-RU" dirty="0" err="1"/>
              <a:t>Блума</a:t>
            </a:r>
            <a:r>
              <a:rPr lang="ru-RU" dirty="0"/>
              <a:t> — мотивировать педагогов фокусироваться на всех трёх сферах, предлагая, таким образом, наиболее полную форму обучения.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83D2BE7-23F8-4E9E-92E0-64967CB3748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742150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825231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772400" cy="1362075"/>
          </a:xfrm>
        </p:spPr>
        <p:txBody>
          <a:bodyPr>
            <a:normAutofit/>
          </a:bodyPr>
          <a:lstStyle/>
          <a:p>
            <a:r>
              <a:rPr lang="ru-RU" b="0" dirty="0"/>
              <a:t>Когнитивная область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132856"/>
            <a:ext cx="7772400" cy="2664297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Цели от запоминания и воспроизведения изученного материала до решения проблем, в ходе которого необходимо переосмыслить имеющиеся знания, строить их новые сочетания с предварительно изученными идеями, методами, процедурами (способами действий), включая создание нового. </a:t>
            </a:r>
          </a:p>
        </p:txBody>
      </p:sp>
      <p:pic>
        <p:nvPicPr>
          <p:cNvPr id="14338" name="Picture 2" descr="http://moziru.com/images/brains-clipart-woman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363" y="0"/>
            <a:ext cx="1774637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Знание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Ученик: </a:t>
            </a:r>
          </a:p>
          <a:p>
            <a:r>
              <a:rPr lang="ru-RU" dirty="0"/>
              <a:t>знает (запоминает и воспроизводит) употребляемые термины; </a:t>
            </a:r>
          </a:p>
          <a:p>
            <a:r>
              <a:rPr lang="ru-RU" dirty="0"/>
              <a:t>знает конкретные факты; </a:t>
            </a:r>
          </a:p>
          <a:p>
            <a:r>
              <a:rPr lang="ru-RU" dirty="0"/>
              <a:t>знает методы и процедуры; </a:t>
            </a:r>
          </a:p>
          <a:p>
            <a:r>
              <a:rPr lang="ru-RU" dirty="0"/>
              <a:t>знает основные понятия; </a:t>
            </a:r>
          </a:p>
          <a:p>
            <a:r>
              <a:rPr lang="ru-RU" dirty="0"/>
              <a:t>знает правила и принципы. 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</a:t>
            </a:r>
            <a:r>
              <a:rPr lang="ru-RU" u="sng" dirty="0"/>
              <a:t>Знание</a:t>
            </a:r>
            <a:r>
              <a:rPr lang="ru-RU" dirty="0"/>
              <a:t>: ключевые слова для побуждения учащихся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перечислите, </a:t>
            </a:r>
          </a:p>
          <a:p>
            <a:r>
              <a:rPr lang="ru-RU" dirty="0"/>
              <a:t>запомните, </a:t>
            </a:r>
          </a:p>
          <a:p>
            <a:r>
              <a:rPr lang="ru-RU" dirty="0"/>
              <a:t>назовите</a:t>
            </a:r>
          </a:p>
        </p:txBody>
      </p:sp>
      <p:pic>
        <p:nvPicPr>
          <p:cNvPr id="6146" name="Picture 2" descr="http://images.easyfreeclipart.com/16/free-school-girl-reading-book-clip-art-16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158631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982</Words>
  <Application>Microsoft Office PowerPoint</Application>
  <PresentationFormat>Экран (4:3)</PresentationFormat>
  <Paragraphs>156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О таксономии Блума</vt:lpstr>
      <vt:lpstr>Таксоно́мия (от др.-греч. τάξις — строй, порядок и νόμος — закон)</vt:lpstr>
      <vt:lpstr>Бенджамин Сэмюэль Блум</vt:lpstr>
      <vt:lpstr>Презентация PowerPoint</vt:lpstr>
      <vt:lpstr>Принципы таксономии Блума </vt:lpstr>
      <vt:lpstr>Три сферы образовательных целей</vt:lpstr>
      <vt:lpstr>Когнитивная область</vt:lpstr>
      <vt:lpstr>1. Знание</vt:lpstr>
      <vt:lpstr>1. Знание: ключевые слова для побуждения учащихся</vt:lpstr>
      <vt:lpstr>2. Понимание</vt:lpstr>
      <vt:lpstr>2. Понимание: ключевые слова для побуждения учащихся</vt:lpstr>
      <vt:lpstr>3. Применение</vt:lpstr>
      <vt:lpstr>3. Применение: ключевые слова для побуждения учащихся </vt:lpstr>
      <vt:lpstr>4. Анализ</vt:lpstr>
      <vt:lpstr>4. Анализ: ключевые слова для побуждения учащихся</vt:lpstr>
      <vt:lpstr>5. Синтез</vt:lpstr>
      <vt:lpstr>5. Синтез: ключевые слова для побуждения учащихся</vt:lpstr>
      <vt:lpstr>6. Оценка</vt:lpstr>
      <vt:lpstr>6. Оценка: ключевые слова для побуждения учащихся</vt:lpstr>
      <vt:lpstr>Презентация PowerPoint</vt:lpstr>
      <vt:lpstr>Аффективная область</vt:lpstr>
      <vt:lpstr>1. Восприятие</vt:lpstr>
      <vt:lpstr>2. Реагирование (отклик) </vt:lpstr>
      <vt:lpstr>3. Усвоение ценностной ориентации</vt:lpstr>
      <vt:lpstr>4. Организация ценностных ориентаций</vt:lpstr>
      <vt:lpstr>5. Распространение ценностной ориентации на деятельность</vt:lpstr>
      <vt:lpstr>Психомоторная область </vt:lpstr>
      <vt:lpstr>Категории психомоторной области</vt:lpstr>
      <vt:lpstr>Алгоритм получения навыка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Таксономия Блума</dc:title>
  <dc:creator>ВВ</dc:creator>
  <cp:lastModifiedBy>Владимир Робский</cp:lastModifiedBy>
  <cp:revision>30</cp:revision>
  <dcterms:created xsi:type="dcterms:W3CDTF">2017-11-15T02:43:11Z</dcterms:created>
  <dcterms:modified xsi:type="dcterms:W3CDTF">2021-02-22T08:47:48Z</dcterms:modified>
</cp:coreProperties>
</file>