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B93"/>
    <a:srgbClr val="F7EBEB"/>
    <a:srgbClr val="ECD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0C1E7-6D58-4694-BD2F-B6911BE99A7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5D24D-0A26-4B64-B93E-A3BB9F376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18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5D24D-0A26-4B64-B93E-A3BB9F376B0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74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5D24D-0A26-4B64-B93E-A3BB9F376B0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27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5D24D-0A26-4B64-B93E-A3BB9F376B0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12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B5FD5-31D0-4C53-A926-F1AC43DAD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E89565-059A-41EF-9485-F20763232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4A071C-4745-450B-A65E-20C6D324A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86F6-0D04-4B75-895C-E4AAC7873622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B49385-0FC5-45EC-B1AA-3AA6F375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DA4669-B285-4C7F-B152-D5DB0AC0B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B9F-2BEA-47DF-90A9-D7ACF3254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4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9700B-ADDB-4F3E-9C96-7027F18F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5732C7-DDF7-4B71-81DC-F04375AA6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486EA2-8CE4-4D2E-B7CF-D8AEFE369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86F6-0D04-4B75-895C-E4AAC7873622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DD9CCE-2CFF-48D7-A95C-E7543313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2C3FAE-E732-46BF-A636-55DE4BB91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B9F-2BEA-47DF-90A9-D7ACF3254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562E33-C492-4CE5-BA03-FF0F2ECED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7476C9-A649-4397-9783-7304BF039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A9BB0E-E30F-4794-A7F8-8E6B8C0A6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86F6-0D04-4B75-895C-E4AAC7873622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4332E0-0F25-4D68-AD7B-10065F48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62477-427C-487B-87F3-9F81E962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B9F-2BEA-47DF-90A9-D7ACF3254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3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1FBF4-007C-46DC-AA23-0FB7C1D4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B8F434-608B-4645-B141-14F96DA41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37D7F1-F1AC-48F4-816D-91A1E5A1F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86F6-0D04-4B75-895C-E4AAC7873622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2D1CB7-4417-4E87-BF73-5B33F1B72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189A7-90B0-4BA5-871C-7E0D0EEC1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B9F-2BEA-47DF-90A9-D7ACF3254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1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BDEDA-2F9A-4128-A25D-A61BF21CF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BEAAED-B8C0-4ECC-B87F-DCBA88ADD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72EAF1-65CB-4852-BD1E-388E1C67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86F6-0D04-4B75-895C-E4AAC7873622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220BFA-11EA-48D5-9E39-79198638C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EF848C-036F-47A2-9A4F-5EC084C73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B9F-2BEA-47DF-90A9-D7ACF3254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9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6924D2-A831-4B9C-B1F3-683D4F5D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374844-B78C-4FD7-AF2C-0D592E8E5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84E981-3EA7-4754-ABCE-20AAA3ED3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DAEBCD-FDC9-45C6-96E4-FE598F969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86F6-0D04-4B75-895C-E4AAC7873622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7825BE-A670-4D4B-A482-1EB34C187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B168D7-13BB-407D-B966-A35C41C8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B9F-2BEA-47DF-90A9-D7ACF3254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47CB3-8D9E-4625-B5B4-65C277C41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643C65-A1A2-4A26-8140-89E8CA270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085855-7416-4F24-BA7B-5089FB590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AA96C2-738D-4DC9-A7ED-BBA61C5F4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493D56-ED9D-40FF-8FA0-789878AB4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53624D8-D174-4AB5-ACED-738EA0C37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86F6-0D04-4B75-895C-E4AAC7873622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56A82F-7E56-4B7D-8873-A7FAC937E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83BAF1-A985-4FBD-93DE-7D949A14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B9F-2BEA-47DF-90A9-D7ACF3254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1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D547E-F0FD-45B1-9A9A-FBB56CE4E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F4526B-6536-4BD8-9C4B-D7C2119E6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86F6-0D04-4B75-895C-E4AAC7873622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03C88B-3F11-420D-838E-D39B442F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0A59AB-90F1-47FA-9FAF-32289CAE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B9F-2BEA-47DF-90A9-D7ACF3254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75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2EC43B-3DFD-491E-95FA-6FD8E18BF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86F6-0D04-4B75-895C-E4AAC7873622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06AFC6-114F-4821-9D37-15F9EC70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84E269-5F82-484C-B58E-444F64C3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B9F-2BEA-47DF-90A9-D7ACF3254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21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3ADEC-C531-45E0-9247-3F25A5108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82CB6-2BA1-451A-B4BC-D3C3EA330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93575F-22FB-4F60-BEB6-A38F4720D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538AB7-A3C0-47F0-A36D-542BC627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86F6-0D04-4B75-895C-E4AAC7873622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D6ACD4-D29E-40F5-B290-564BBE536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D7DBAB-6E8B-4F03-947D-99462390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B9F-2BEA-47DF-90A9-D7ACF3254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25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07857-7100-4022-B02B-F5FFE72CF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5531BD-A4FC-44E7-9F4D-3F0418C205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2E7D86-5D4A-4290-BF19-2D0221D38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8E6987-7FB1-48D1-80D7-9A618D05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86F6-0D04-4B75-895C-E4AAC7873622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B117D8-5337-4A4F-ACCF-5BFB79E5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990D9D-9E4F-4D10-B4A6-7A4AEAF3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B9F-2BEA-47DF-90A9-D7ACF3254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6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E9ACE-E1B3-4075-A0AF-20830CC7D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24378-88F9-457F-8CAC-6C1E55E5D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AB736C-A66E-433D-B97A-5F05F3D10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86F6-0D04-4B75-895C-E4AAC7873622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33EE2-3BBF-47E0-AF25-266507C9A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59D6D-936D-4FF8-BB05-70A6BB0F1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4FB9F-2BEA-47DF-90A9-D7ACF3254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67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34">
            <a:extLst>
              <a:ext uri="{FF2B5EF4-FFF2-40B4-BE49-F238E27FC236}">
                <a16:creationId xmlns:a16="http://schemas.microsoft.com/office/drawing/2014/main" id="{F4223D1D-FB9C-4F4A-9FCE-2FDAB7818F29}"/>
              </a:ext>
            </a:extLst>
          </p:cNvPr>
          <p:cNvSpPr/>
          <p:nvPr/>
        </p:nvSpPr>
        <p:spPr>
          <a:xfrm>
            <a:off x="1872216" y="1176180"/>
            <a:ext cx="8476329" cy="310707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66700">
              <a:schemeClr val="bg1"/>
            </a:glow>
            <a:outerShdw blurRad="114300" dist="381000" dir="3420000" sx="99000" sy="99000" algn="tl" rotWithShape="0">
              <a:srgbClr val="ECD1B5">
                <a:alpha val="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ko-KR" altLang="en-US" sz="7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C1009-AEE7-4933-95B2-D69AB6B33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67777"/>
            <a:ext cx="9144000" cy="2387600"/>
          </a:xfrm>
        </p:spPr>
        <p:txBody>
          <a:bodyPr/>
          <a:lstStyle/>
          <a:p>
            <a:r>
              <a:rPr lang="ru-RU" dirty="0"/>
              <a:t>ПЕДАГОГИЧЕСКОЕ ОБЩЕНИЕ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0610C7-0008-4921-81D7-3EF4738FB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55377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+mj-lt"/>
              </a:rPr>
              <a:t>стили педагогического руководства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EE5CC9-BB90-4CC0-A434-75782E548B14}"/>
              </a:ext>
            </a:extLst>
          </p:cNvPr>
          <p:cNvSpPr txBox="1"/>
          <p:nvPr/>
        </p:nvSpPr>
        <p:spPr>
          <a:xfrm>
            <a:off x="2157045" y="5369643"/>
            <a:ext cx="8191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            ПЛАТОВА ЕЛИЗАВЕТА                    ГРУППА 337</a:t>
            </a:r>
            <a:r>
              <a:rPr lang="en-US" sz="1600" dirty="0"/>
              <a:t> </a:t>
            </a:r>
            <a:r>
              <a:rPr lang="ru-RU" sz="1600" dirty="0"/>
              <a:t>                     ЯКОВЛЕВА АНГЕЛИНА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7965C6E-4E99-4826-A04C-096B4FBCA9E1}"/>
              </a:ext>
            </a:extLst>
          </p:cNvPr>
          <p:cNvCxnSpPr/>
          <p:nvPr/>
        </p:nvCxnSpPr>
        <p:spPr>
          <a:xfrm>
            <a:off x="3349869" y="3429000"/>
            <a:ext cx="54248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E394A56-728D-4A02-9683-BAE903849C5B}"/>
              </a:ext>
            </a:extLst>
          </p:cNvPr>
          <p:cNvCxnSpPr/>
          <p:nvPr/>
        </p:nvCxnSpPr>
        <p:spPr>
          <a:xfrm>
            <a:off x="3383573" y="3429000"/>
            <a:ext cx="54248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67F3AC4-30AC-468A-B8F2-6A06596C30B4}"/>
              </a:ext>
            </a:extLst>
          </p:cNvPr>
          <p:cNvCxnSpPr>
            <a:cxnSpLocks/>
          </p:cNvCxnSpPr>
          <p:nvPr/>
        </p:nvCxnSpPr>
        <p:spPr>
          <a:xfrm>
            <a:off x="2742468" y="5681820"/>
            <a:ext cx="1917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FAF1622-5F44-4C2A-9640-11EECF88EE38}"/>
              </a:ext>
            </a:extLst>
          </p:cNvPr>
          <p:cNvCxnSpPr>
            <a:cxnSpLocks/>
          </p:cNvCxnSpPr>
          <p:nvPr/>
        </p:nvCxnSpPr>
        <p:spPr>
          <a:xfrm>
            <a:off x="7589959" y="5681820"/>
            <a:ext cx="1917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1">
            <a:extLst>
              <a:ext uri="{FF2B5EF4-FFF2-40B4-BE49-F238E27FC236}">
                <a16:creationId xmlns:a16="http://schemas.microsoft.com/office/drawing/2014/main" id="{99304FDB-758C-41A9-BC02-BEBF6340A3BB}"/>
              </a:ext>
            </a:extLst>
          </p:cNvPr>
          <p:cNvSpPr/>
          <p:nvPr/>
        </p:nvSpPr>
        <p:spPr>
          <a:xfrm>
            <a:off x="8376173" y="2208778"/>
            <a:ext cx="1743180" cy="1006801"/>
          </a:xfrm>
          <a:prstGeom prst="ellipse">
            <a:avLst/>
          </a:prstGeom>
          <a:solidFill>
            <a:srgbClr val="ECD1B5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1" name="Oval 1">
            <a:extLst>
              <a:ext uri="{FF2B5EF4-FFF2-40B4-BE49-F238E27FC236}">
                <a16:creationId xmlns:a16="http://schemas.microsoft.com/office/drawing/2014/main" id="{BD4CB121-8A52-4E3A-9832-3772FBA507D4}"/>
              </a:ext>
            </a:extLst>
          </p:cNvPr>
          <p:cNvSpPr/>
          <p:nvPr/>
        </p:nvSpPr>
        <p:spPr>
          <a:xfrm>
            <a:off x="4300882" y="2216179"/>
            <a:ext cx="1841175" cy="967118"/>
          </a:xfrm>
          <a:prstGeom prst="ellipse">
            <a:avLst/>
          </a:prstGeom>
          <a:solidFill>
            <a:srgbClr val="ECD1B5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7" name="Oval 1">
            <a:extLst>
              <a:ext uri="{FF2B5EF4-FFF2-40B4-BE49-F238E27FC236}">
                <a16:creationId xmlns:a16="http://schemas.microsoft.com/office/drawing/2014/main" id="{70C22F92-AA1C-49BC-98A5-556F45178692}"/>
              </a:ext>
            </a:extLst>
          </p:cNvPr>
          <p:cNvSpPr/>
          <p:nvPr/>
        </p:nvSpPr>
        <p:spPr>
          <a:xfrm>
            <a:off x="137695" y="2205852"/>
            <a:ext cx="1742525" cy="914641"/>
          </a:xfrm>
          <a:prstGeom prst="ellipse">
            <a:avLst/>
          </a:prstGeom>
          <a:solidFill>
            <a:srgbClr val="ECD1B5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BA1B5793-A48C-45DF-A0E6-F624A2CAD9F2}"/>
              </a:ext>
            </a:extLst>
          </p:cNvPr>
          <p:cNvGrpSpPr/>
          <p:nvPr/>
        </p:nvGrpSpPr>
        <p:grpSpPr>
          <a:xfrm flipH="1">
            <a:off x="10218838" y="452437"/>
            <a:ext cx="1781095" cy="5953125"/>
            <a:chOff x="2812691" y="1619091"/>
            <a:chExt cx="2496905" cy="4243328"/>
          </a:xfrm>
        </p:grpSpPr>
        <p:sp>
          <p:nvSpPr>
            <p:cNvPr id="5" name="Rectangle 26">
              <a:extLst>
                <a:ext uri="{FF2B5EF4-FFF2-40B4-BE49-F238E27FC236}">
                  <a16:creationId xmlns:a16="http://schemas.microsoft.com/office/drawing/2014/main" id="{E1CB37C9-C947-4DD3-B9DF-87A21DFCEC99}"/>
                </a:ext>
              </a:extLst>
            </p:cNvPr>
            <p:cNvSpPr/>
            <p:nvPr/>
          </p:nvSpPr>
          <p:spPr>
            <a:xfrm>
              <a:off x="2972796" y="1940560"/>
              <a:ext cx="2336800" cy="3921859"/>
            </a:xfrm>
            <a:prstGeom prst="rect">
              <a:avLst/>
            </a:prstGeom>
            <a:solidFill>
              <a:srgbClr val="728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72AF666D-82EA-445C-A806-7E30AC9E6C12}"/>
                </a:ext>
              </a:extLst>
            </p:cNvPr>
            <p:cNvSpPr/>
            <p:nvPr/>
          </p:nvSpPr>
          <p:spPr>
            <a:xfrm>
              <a:off x="2812691" y="1619091"/>
              <a:ext cx="2336800" cy="3921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35C3A-FA5D-41E7-82A8-225FE254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043" y="759668"/>
            <a:ext cx="3680889" cy="6406957"/>
          </a:xfrm>
        </p:spPr>
        <p:txBody>
          <a:bodyPr vert="wordArtVer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ЛИБЕРАЛЬНЫЙ СТИЛЬ</a:t>
            </a:r>
          </a:p>
        </p:txBody>
      </p:sp>
      <p:sp>
        <p:nvSpPr>
          <p:cNvPr id="10" name="Oval 1">
            <a:extLst>
              <a:ext uri="{FF2B5EF4-FFF2-40B4-BE49-F238E27FC236}">
                <a16:creationId xmlns:a16="http://schemas.microsoft.com/office/drawing/2014/main" id="{13CDD804-F3CC-42A5-A810-D946427C62BD}"/>
              </a:ext>
            </a:extLst>
          </p:cNvPr>
          <p:cNvSpPr/>
          <p:nvPr/>
        </p:nvSpPr>
        <p:spPr>
          <a:xfrm>
            <a:off x="2281670" y="793899"/>
            <a:ext cx="1647158" cy="934820"/>
          </a:xfrm>
          <a:prstGeom prst="ellipse">
            <a:avLst/>
          </a:prstGeom>
          <a:solidFill>
            <a:srgbClr val="728B93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267D59-B28C-4872-B585-B256F71C5AC2}"/>
              </a:ext>
            </a:extLst>
          </p:cNvPr>
          <p:cNvSpPr txBox="1"/>
          <p:nvPr/>
        </p:nvSpPr>
        <p:spPr>
          <a:xfrm>
            <a:off x="10477265" y="5983969"/>
            <a:ext cx="13645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7EBEB"/>
                </a:solidFill>
                <a:effectLst/>
                <a:latin typeface="+mj-lt"/>
                <a:ea typeface="Calibri" panose="020F0502020204030204" pitchFamily="34" charset="0"/>
              </a:rPr>
              <a:t>ФУНКЦИИ</a:t>
            </a:r>
            <a:endParaRPr lang="ru-RU" sz="2000" dirty="0">
              <a:solidFill>
                <a:srgbClr val="F7EBEB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F6471E-F47C-43E5-9A1B-0F02FAAD3158}"/>
              </a:ext>
            </a:extLst>
          </p:cNvPr>
          <p:cNvSpPr txBox="1"/>
          <p:nvPr/>
        </p:nvSpPr>
        <p:spPr>
          <a:xfrm>
            <a:off x="166670" y="2532261"/>
            <a:ext cx="2323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latin typeface="+mj-lt"/>
              </a:rPr>
              <a:t>ОРГАНИЗАТОРСКАЯ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9B4644-93FB-4067-8717-A34BE34100A1}"/>
              </a:ext>
            </a:extLst>
          </p:cNvPr>
          <p:cNvSpPr txBox="1"/>
          <p:nvPr/>
        </p:nvSpPr>
        <p:spPr>
          <a:xfrm>
            <a:off x="4300882" y="2581404"/>
            <a:ext cx="2092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latin typeface="+mj-lt"/>
              </a:rPr>
              <a:t>КОММУНИКАТИВНАЯ</a:t>
            </a:r>
            <a:endParaRPr lang="ru-RU" sz="1400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E0CA14-F6C5-4155-B285-7258CD8E7ABD}"/>
              </a:ext>
            </a:extLst>
          </p:cNvPr>
          <p:cNvSpPr txBox="1"/>
          <p:nvPr/>
        </p:nvSpPr>
        <p:spPr>
          <a:xfrm>
            <a:off x="2299854" y="1143411"/>
            <a:ext cx="17007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F7EBEB"/>
                </a:solidFill>
                <a:latin typeface="+mj-lt"/>
              </a:rPr>
              <a:t>КОНСТРУКТИВНАЯ</a:t>
            </a:r>
          </a:p>
        </p:txBody>
      </p:sp>
      <p:sp>
        <p:nvSpPr>
          <p:cNvPr id="31" name="Oval 1">
            <a:extLst>
              <a:ext uri="{FF2B5EF4-FFF2-40B4-BE49-F238E27FC236}">
                <a16:creationId xmlns:a16="http://schemas.microsoft.com/office/drawing/2014/main" id="{880F0109-AEFD-4C70-B87F-5D5FFC34F3E4}"/>
              </a:ext>
            </a:extLst>
          </p:cNvPr>
          <p:cNvSpPr/>
          <p:nvPr/>
        </p:nvSpPr>
        <p:spPr>
          <a:xfrm>
            <a:off x="6326485" y="793899"/>
            <a:ext cx="1743180" cy="1006801"/>
          </a:xfrm>
          <a:prstGeom prst="ellipse">
            <a:avLst/>
          </a:prstGeom>
          <a:solidFill>
            <a:srgbClr val="728B93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D3F195-66B5-4BB5-ADF9-42F7FE2DE47E}"/>
              </a:ext>
            </a:extLst>
          </p:cNvPr>
          <p:cNvSpPr txBox="1"/>
          <p:nvPr/>
        </p:nvSpPr>
        <p:spPr>
          <a:xfrm>
            <a:off x="6364236" y="1143412"/>
            <a:ext cx="17431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F7EBEB"/>
                </a:solidFill>
                <a:latin typeface="+mj-lt"/>
              </a:rPr>
              <a:t>ИНФОРМАЦИОННАЯ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D632F7-444C-4B8A-92D7-280EB2740539}"/>
              </a:ext>
            </a:extLst>
          </p:cNvPr>
          <p:cNvSpPr txBox="1"/>
          <p:nvPr/>
        </p:nvSpPr>
        <p:spPr>
          <a:xfrm>
            <a:off x="8624135" y="2574003"/>
            <a:ext cx="17007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latin typeface="+mj-lt"/>
              </a:rPr>
              <a:t>РАЗВИВАЮЩАЯ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F5D2E3DE-CC8A-44A9-A49C-791A730940EF}"/>
              </a:ext>
            </a:extLst>
          </p:cNvPr>
          <p:cNvCxnSpPr>
            <a:cxnSpLocks/>
          </p:cNvCxnSpPr>
          <p:nvPr/>
        </p:nvCxnSpPr>
        <p:spPr>
          <a:xfrm>
            <a:off x="2042864" y="2259694"/>
            <a:ext cx="0" cy="3724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C4BA3688-3368-4AFB-819E-8572CE04D8D0}"/>
              </a:ext>
            </a:extLst>
          </p:cNvPr>
          <p:cNvCxnSpPr>
            <a:cxnSpLocks/>
          </p:cNvCxnSpPr>
          <p:nvPr/>
        </p:nvCxnSpPr>
        <p:spPr>
          <a:xfrm>
            <a:off x="4103352" y="1192119"/>
            <a:ext cx="0" cy="5542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7D95EA21-DDB1-4BDA-8D8A-B3290E63D0BE}"/>
              </a:ext>
            </a:extLst>
          </p:cNvPr>
          <p:cNvCxnSpPr>
            <a:cxnSpLocks/>
          </p:cNvCxnSpPr>
          <p:nvPr/>
        </p:nvCxnSpPr>
        <p:spPr>
          <a:xfrm>
            <a:off x="6268100" y="2230286"/>
            <a:ext cx="0" cy="3724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E78164C0-D634-45BB-95E5-9D423E0621C1}"/>
              </a:ext>
            </a:extLst>
          </p:cNvPr>
          <p:cNvCxnSpPr>
            <a:cxnSpLocks/>
          </p:cNvCxnSpPr>
          <p:nvPr/>
        </p:nvCxnSpPr>
        <p:spPr>
          <a:xfrm>
            <a:off x="8163957" y="1143411"/>
            <a:ext cx="0" cy="557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A7D23DD-A11C-4CDD-9C8F-52A446A76030}"/>
              </a:ext>
            </a:extLst>
          </p:cNvPr>
          <p:cNvSpPr txBox="1"/>
          <p:nvPr/>
        </p:nvSpPr>
        <p:spPr>
          <a:xfrm>
            <a:off x="-139711" y="3282378"/>
            <a:ext cx="243307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ОТСУТСТВИЕ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ЧЕТКОГО ПЛАНА, МЕДЛЕННЫЙ ТЕМП РАБОТЫ,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ОТСУТСТВИЕ ТРЕБОВАНИЙ, </a:t>
            </a:r>
            <a:b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ПЛОХАЯ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ДИСЦИПЛИНА, </a:t>
            </a:r>
            <a:b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ШУМЫ И ПОМЕХИ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ПРИ РАБОТЕ, </a:t>
            </a:r>
            <a:b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ПРОТЕСТ ПРИ ЗАМЕЧАНИЯХ</a:t>
            </a:r>
            <a:b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</a:br>
            <a:endParaRPr lang="ru-RU" sz="1600" dirty="0">
              <a:latin typeface="+mj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637CBD2-9EE7-4CEA-A73E-269CCB1DFFD9}"/>
              </a:ext>
            </a:extLst>
          </p:cNvPr>
          <p:cNvSpPr txBox="1"/>
          <p:nvPr/>
        </p:nvSpPr>
        <p:spPr>
          <a:xfrm>
            <a:off x="2038009" y="2259694"/>
            <a:ext cx="21764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ПРИНЯТИЕ РЕШЕНИЙ</a:t>
            </a:r>
            <a:b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НЕОРГАНИЗОВАННО,</a:t>
            </a:r>
            <a:b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УЧАЩИЕСЯ НЕ УЧИТЫВАЮТ МНЕНИЕ УЧИТЕЛЯ</a:t>
            </a:r>
            <a:b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</a:br>
            <a:endParaRPr lang="ru-RU" sz="1600" dirty="0">
              <a:latin typeface="+mj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448DCC-C2F2-497C-A8CF-96CCACB0408B}"/>
              </a:ext>
            </a:extLst>
          </p:cNvPr>
          <p:cNvSpPr txBox="1"/>
          <p:nvPr/>
        </p:nvSpPr>
        <p:spPr>
          <a:xfrm>
            <a:off x="4019368" y="3330081"/>
            <a:ext cx="238720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НЕУВЕРЕННЫЙ ТОН, НЕУВАЖЕНИЕ К УЧИТЕЛЮ, НЕТ ЗАИНТЕРЕСОВАННОСТИ</a:t>
            </a:r>
            <a:b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</a:br>
            <a:endParaRPr lang="ru-RU" sz="1400" dirty="0"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9FA18E-642C-44B8-A3DC-A53936E72B3B}"/>
              </a:ext>
            </a:extLst>
          </p:cNvPr>
          <p:cNvSpPr txBox="1"/>
          <p:nvPr/>
        </p:nvSpPr>
        <p:spPr>
          <a:xfrm>
            <a:off x="6198175" y="2419790"/>
            <a:ext cx="2092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ПАССИВНОЕ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УЧАСТИЕ УЧАЩИХСЯ</a:t>
            </a:r>
            <a:endParaRPr lang="ru-RU" sz="1600" dirty="0">
              <a:latin typeface="+mj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0A5186-E19C-4408-B2DB-96C14398B3FA}"/>
              </a:ext>
            </a:extLst>
          </p:cNvPr>
          <p:cNvSpPr txBox="1"/>
          <p:nvPr/>
        </p:nvSpPr>
        <p:spPr>
          <a:xfrm>
            <a:off x="8111556" y="3601871"/>
            <a:ext cx="21775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ПРОСЬБЫ УЧИТЕЛЯ ИГНОРИРУЮТСЯ, НЕТ КАКИХ-ЛИБО ТРЕБОВАНИЙ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4281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모서리가 둥근 직사각형 44">
            <a:extLst>
              <a:ext uri="{FF2B5EF4-FFF2-40B4-BE49-F238E27FC236}">
                <a16:creationId xmlns:a16="http://schemas.microsoft.com/office/drawing/2014/main" id="{2B9C9CD9-C0EC-4648-9D36-BDEFBA8C8EA3}"/>
              </a:ext>
            </a:extLst>
          </p:cNvPr>
          <p:cNvSpPr/>
          <p:nvPr/>
        </p:nvSpPr>
        <p:spPr>
          <a:xfrm>
            <a:off x="7352646" y="2506183"/>
            <a:ext cx="4633200" cy="1540068"/>
          </a:xfrm>
          <a:prstGeom prst="roundRect">
            <a:avLst>
              <a:gd name="adj" fmla="val 2025"/>
            </a:avLst>
          </a:prstGeom>
          <a:solidFill>
            <a:schemeClr val="bg1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>
              <a:lnSpc>
                <a:spcPct val="150000"/>
              </a:lnSpc>
            </a:pPr>
            <a:endParaRPr lang="ko-KR" altLang="en-US" sz="7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0" name="Рисунок 19" descr="Попасть в яблочко">
            <a:extLst>
              <a:ext uri="{FF2B5EF4-FFF2-40B4-BE49-F238E27FC236}">
                <a16:creationId xmlns:a16="http://schemas.microsoft.com/office/drawing/2014/main" id="{A551CB45-1F18-45C6-8EFA-EDB909101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281" y="2921167"/>
            <a:ext cx="3585661" cy="358566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92EDC-1FC5-4A01-86EF-17527AAC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1474882"/>
            <a:ext cx="5295900" cy="1325563"/>
          </a:xfrm>
        </p:spPr>
        <p:txBody>
          <a:bodyPr>
            <a:normAutofit/>
          </a:bodyPr>
          <a:lstStyle/>
          <a:p>
            <a:r>
              <a:rPr lang="ru-RU" sz="4800" dirty="0"/>
              <a:t>КАКОВЫ  ИТОГИ ?</a:t>
            </a:r>
          </a:p>
        </p:txBody>
      </p:sp>
      <p:sp>
        <p:nvSpPr>
          <p:cNvPr id="5" name="Знак ''минус'' 4">
            <a:extLst>
              <a:ext uri="{FF2B5EF4-FFF2-40B4-BE49-F238E27FC236}">
                <a16:creationId xmlns:a16="http://schemas.microsoft.com/office/drawing/2014/main" id="{BD437BD0-AC20-44B1-9DD4-ACFABDC12460}"/>
              </a:ext>
            </a:extLst>
          </p:cNvPr>
          <p:cNvSpPr/>
          <p:nvPr/>
        </p:nvSpPr>
        <p:spPr>
          <a:xfrm>
            <a:off x="5274463" y="-5339541"/>
            <a:ext cx="72000" cy="16884000"/>
          </a:xfrm>
          <a:prstGeom prst="mathMinus">
            <a:avLst/>
          </a:prstGeom>
          <a:solidFill>
            <a:srgbClr val="728B93"/>
          </a:solidFill>
          <a:ln>
            <a:solidFill>
              <a:srgbClr val="728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모서리가 둥근 직사각형 44">
            <a:extLst>
              <a:ext uri="{FF2B5EF4-FFF2-40B4-BE49-F238E27FC236}">
                <a16:creationId xmlns:a16="http://schemas.microsoft.com/office/drawing/2014/main" id="{2E16EDFE-73D6-4F9D-8812-500C7033CA9B}"/>
              </a:ext>
            </a:extLst>
          </p:cNvPr>
          <p:cNvSpPr/>
          <p:nvPr/>
        </p:nvSpPr>
        <p:spPr>
          <a:xfrm>
            <a:off x="7364455" y="350905"/>
            <a:ext cx="4633200" cy="1540068"/>
          </a:xfrm>
          <a:prstGeom prst="roundRect">
            <a:avLst>
              <a:gd name="adj" fmla="val 2025"/>
            </a:avLst>
          </a:prstGeom>
          <a:solidFill>
            <a:schemeClr val="bg1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>
              <a:lnSpc>
                <a:spcPct val="150000"/>
              </a:lnSpc>
            </a:pPr>
            <a:endParaRPr lang="ko-KR" altLang="en-US" sz="7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92BA14-0FD9-4036-8BD8-C74F8A43E20E}"/>
              </a:ext>
            </a:extLst>
          </p:cNvPr>
          <p:cNvSpPr txBox="1"/>
          <p:nvPr/>
        </p:nvSpPr>
        <p:spPr>
          <a:xfrm>
            <a:off x="6667502" y="566941"/>
            <a:ext cx="61198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+mj-lt"/>
              </a:rPr>
              <a:t>ПОКА УЧИТЕЛЬ НЕ ПОВЕРИТ </a:t>
            </a:r>
            <a:br>
              <a:rPr lang="ru-RU" sz="2200" dirty="0">
                <a:latin typeface="+mj-lt"/>
              </a:rPr>
            </a:br>
            <a:r>
              <a:rPr lang="ru-RU" sz="2200" dirty="0">
                <a:latin typeface="+mj-lt"/>
              </a:rPr>
              <a:t>В УЧЕНИКА, </a:t>
            </a:r>
          </a:p>
          <a:p>
            <a:pPr algn="ctr"/>
            <a:r>
              <a:rPr lang="ru-RU" sz="2200" dirty="0">
                <a:latin typeface="+mj-lt"/>
              </a:rPr>
              <a:t>УЧЕНИК НЕ ПОВЕРИТ В СЕБЯ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0A56B0-3A21-49ED-9B5A-058A2FE66930}"/>
              </a:ext>
            </a:extLst>
          </p:cNvPr>
          <p:cNvSpPr txBox="1"/>
          <p:nvPr/>
        </p:nvSpPr>
        <p:spPr>
          <a:xfrm>
            <a:off x="6667502" y="2671542"/>
            <a:ext cx="61198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+mj-lt"/>
              </a:rPr>
              <a:t>ОБЩЕНИЕ С РОДИТЕЛЯМИ </a:t>
            </a:r>
            <a:br>
              <a:rPr lang="ru-RU" sz="2200" dirty="0">
                <a:latin typeface="+mj-lt"/>
              </a:rPr>
            </a:br>
            <a:r>
              <a:rPr lang="ru-RU" sz="2200" dirty="0">
                <a:latin typeface="+mj-lt"/>
              </a:rPr>
              <a:t>ВАЖНО ТАК ЖЕ,</a:t>
            </a:r>
            <a:br>
              <a:rPr lang="ru-RU" sz="2200" dirty="0">
                <a:latin typeface="+mj-lt"/>
              </a:rPr>
            </a:br>
            <a:r>
              <a:rPr lang="ru-RU" sz="2200" dirty="0">
                <a:latin typeface="+mj-lt"/>
              </a:rPr>
              <a:t>КАК И ОБЩЕНИЕ С ДЕТЬМИ</a:t>
            </a:r>
          </a:p>
        </p:txBody>
      </p:sp>
      <p:pic>
        <p:nvPicPr>
          <p:cNvPr id="22" name="Рисунок 21" descr="Маркеры-галочки">
            <a:extLst>
              <a:ext uri="{FF2B5EF4-FFF2-40B4-BE49-F238E27FC236}">
                <a16:creationId xmlns:a16="http://schemas.microsoft.com/office/drawing/2014/main" id="{52A33A21-1B9B-4F2F-9C0D-C07D8434E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784" y="822684"/>
            <a:ext cx="914400" cy="914400"/>
          </a:xfrm>
          <a:prstGeom prst="rect">
            <a:avLst/>
          </a:prstGeom>
        </p:spPr>
      </p:pic>
      <p:pic>
        <p:nvPicPr>
          <p:cNvPr id="23" name="Рисунок 22" descr="Маркеры-галочки">
            <a:extLst>
              <a:ext uri="{FF2B5EF4-FFF2-40B4-BE49-F238E27FC236}">
                <a16:creationId xmlns:a16="http://schemas.microsoft.com/office/drawing/2014/main" id="{D5634DD0-D118-4ED2-809A-CA546EF4C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0975" y="2930851"/>
            <a:ext cx="914400" cy="914400"/>
          </a:xfrm>
          <a:prstGeom prst="rect">
            <a:avLst/>
          </a:prstGeom>
        </p:spPr>
      </p:pic>
      <p:pic>
        <p:nvPicPr>
          <p:cNvPr id="27" name="Рисунок 26" descr="Маркеры-галочки">
            <a:extLst>
              <a:ext uri="{FF2B5EF4-FFF2-40B4-BE49-F238E27FC236}">
                <a16:creationId xmlns:a16="http://schemas.microsoft.com/office/drawing/2014/main" id="{1D96D976-9844-4551-BDB4-41D8DBB95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0975" y="5039019"/>
            <a:ext cx="914400" cy="914400"/>
          </a:xfrm>
          <a:prstGeom prst="rect">
            <a:avLst/>
          </a:prstGeom>
        </p:spPr>
      </p:pic>
      <p:sp>
        <p:nvSpPr>
          <p:cNvPr id="31" name="모서리가 둥근 직사각형 44">
            <a:extLst>
              <a:ext uri="{FF2B5EF4-FFF2-40B4-BE49-F238E27FC236}">
                <a16:creationId xmlns:a16="http://schemas.microsoft.com/office/drawing/2014/main" id="{8982AFA4-E9E9-4AA0-A2EC-7C63E28DD5F3}"/>
              </a:ext>
            </a:extLst>
          </p:cNvPr>
          <p:cNvSpPr/>
          <p:nvPr/>
        </p:nvSpPr>
        <p:spPr>
          <a:xfrm>
            <a:off x="7352646" y="4661462"/>
            <a:ext cx="4633200" cy="1540068"/>
          </a:xfrm>
          <a:prstGeom prst="roundRect">
            <a:avLst>
              <a:gd name="adj" fmla="val 2025"/>
            </a:avLst>
          </a:prstGeom>
          <a:solidFill>
            <a:schemeClr val="bg1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>
              <a:lnSpc>
                <a:spcPct val="150000"/>
              </a:lnSpc>
            </a:pPr>
            <a:endParaRPr lang="ko-KR" altLang="en-US" sz="7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948BE8-2907-4B91-A10C-1DB5AE1279C5}"/>
              </a:ext>
            </a:extLst>
          </p:cNvPr>
          <p:cNvSpPr txBox="1"/>
          <p:nvPr/>
        </p:nvSpPr>
        <p:spPr>
          <a:xfrm>
            <a:off x="7897563" y="4713997"/>
            <a:ext cx="36596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+mj-lt"/>
              </a:rPr>
              <a:t>УЧИТЕЛЬ, ВЛАДЕЮЩИЙ КОМБИНАЦИЕЙ СТИЛЕЙ </a:t>
            </a:r>
            <a:br>
              <a:rPr lang="ru-RU" sz="2200" dirty="0">
                <a:latin typeface="+mj-lt"/>
              </a:rPr>
            </a:br>
            <a:r>
              <a:rPr lang="ru-RU" sz="2200" dirty="0">
                <a:latin typeface="+mj-lt"/>
              </a:rPr>
              <a:t>– </a:t>
            </a:r>
            <a:br>
              <a:rPr lang="ru-RU" sz="2200" dirty="0">
                <a:latin typeface="+mj-lt"/>
              </a:rPr>
            </a:br>
            <a:r>
              <a:rPr lang="ru-RU" sz="2200" dirty="0">
                <a:latin typeface="+mj-lt"/>
              </a:rPr>
              <a:t>ХОРОШИЙ УЧИТЕЛЬ</a:t>
            </a:r>
          </a:p>
        </p:txBody>
      </p:sp>
    </p:spTree>
    <p:extLst>
      <p:ext uri="{BB962C8B-B14F-4D97-AF65-F5344CB8AC3E}">
        <p14:creationId xmlns:p14="http://schemas.microsoft.com/office/powerpoint/2010/main" val="167278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540B1B-0EED-439B-92DF-F1544F979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15"/>
          <a:stretch/>
        </p:blipFill>
        <p:spPr>
          <a:xfrm>
            <a:off x="7361638" y="1002323"/>
            <a:ext cx="2851816" cy="4431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28B9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30A770-7C08-4B5A-9E1E-5ED1D569E24A}"/>
              </a:ext>
            </a:extLst>
          </p:cNvPr>
          <p:cNvSpPr txBox="1"/>
          <p:nvPr/>
        </p:nvSpPr>
        <p:spPr>
          <a:xfrm>
            <a:off x="1936417" y="568960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ПЛАТОВА ЕЛИЗАВЕТА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BAE6BC-524F-4DDD-BD50-4539CF660931}"/>
              </a:ext>
            </a:extLst>
          </p:cNvPr>
          <p:cNvSpPr txBox="1"/>
          <p:nvPr/>
        </p:nvSpPr>
        <p:spPr>
          <a:xfrm>
            <a:off x="7328427" y="568959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ЯКОВЛЕВА АНГЕЛИНА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D874597-1930-435B-8C22-E23E0A8C86F6}"/>
              </a:ext>
            </a:extLst>
          </p:cNvPr>
          <p:cNvCxnSpPr>
            <a:cxnSpLocks/>
          </p:cNvCxnSpPr>
          <p:nvPr/>
        </p:nvCxnSpPr>
        <p:spPr>
          <a:xfrm>
            <a:off x="2504343" y="5689599"/>
            <a:ext cx="1917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50543AD-F376-44D2-BBA6-35157EDB523F}"/>
              </a:ext>
            </a:extLst>
          </p:cNvPr>
          <p:cNvCxnSpPr>
            <a:cxnSpLocks/>
          </p:cNvCxnSpPr>
          <p:nvPr/>
        </p:nvCxnSpPr>
        <p:spPr>
          <a:xfrm>
            <a:off x="7828818" y="5689599"/>
            <a:ext cx="1917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1E4F7A-87F4-4648-910E-48AB8F43C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206"/>
                    </a14:imgEffect>
                    <a14:imgEffect>
                      <a14:brightnessContrast bright="-6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6" b="10306"/>
          <a:stretch/>
        </p:blipFill>
        <p:spPr bwMode="auto">
          <a:xfrm>
            <a:off x="2132601" y="1002323"/>
            <a:ext cx="2851816" cy="4431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28B9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151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нак ''минус'' 3">
            <a:extLst>
              <a:ext uri="{FF2B5EF4-FFF2-40B4-BE49-F238E27FC236}">
                <a16:creationId xmlns:a16="http://schemas.microsoft.com/office/drawing/2014/main" id="{6BA6FCD1-A64A-4723-B5CE-055C967B5CE8}"/>
              </a:ext>
            </a:extLst>
          </p:cNvPr>
          <p:cNvSpPr/>
          <p:nvPr/>
        </p:nvSpPr>
        <p:spPr>
          <a:xfrm>
            <a:off x="5708197" y="-5768166"/>
            <a:ext cx="72000" cy="18144000"/>
          </a:xfrm>
          <a:prstGeom prst="mathMinus">
            <a:avLst/>
          </a:prstGeom>
          <a:solidFill>
            <a:srgbClr val="728B93"/>
          </a:solidFill>
          <a:ln>
            <a:solidFill>
              <a:srgbClr val="728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ектор">
            <a:extLst>
              <a:ext uri="{FF2B5EF4-FFF2-40B4-BE49-F238E27FC236}">
                <a16:creationId xmlns:a16="http://schemas.microsoft.com/office/drawing/2014/main" id="{2BBCE147-10F9-4C68-8000-9CF73F55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6556" y="4327884"/>
            <a:ext cx="2286505" cy="2286505"/>
          </a:xfrm>
          <a:prstGeom prst="rect">
            <a:avLst/>
          </a:prstGeom>
        </p:spPr>
      </p:pic>
      <p:sp>
        <p:nvSpPr>
          <p:cNvPr id="15" name="모서리가 둥근 직사각형 44">
            <a:extLst>
              <a:ext uri="{FF2B5EF4-FFF2-40B4-BE49-F238E27FC236}">
                <a16:creationId xmlns:a16="http://schemas.microsoft.com/office/drawing/2014/main" id="{8F6AB8F1-CF37-4C1E-8F41-99AAF3D392B5}"/>
              </a:ext>
            </a:extLst>
          </p:cNvPr>
          <p:cNvSpPr/>
          <p:nvPr/>
        </p:nvSpPr>
        <p:spPr>
          <a:xfrm>
            <a:off x="6214759" y="2168234"/>
            <a:ext cx="5215499" cy="2007428"/>
          </a:xfrm>
          <a:prstGeom prst="roundRect">
            <a:avLst>
              <a:gd name="adj" fmla="val 2025"/>
            </a:avLst>
          </a:prstGeom>
          <a:solidFill>
            <a:schemeClr val="bg1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>
              <a:lnSpc>
                <a:spcPct val="150000"/>
              </a:lnSpc>
            </a:pPr>
            <a:endParaRPr lang="ko-KR" altLang="en-US" sz="7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2AA38A-E135-43F1-B0EE-324E24542E34}"/>
              </a:ext>
            </a:extLst>
          </p:cNvPr>
          <p:cNvSpPr txBox="1"/>
          <p:nvPr/>
        </p:nvSpPr>
        <p:spPr>
          <a:xfrm>
            <a:off x="6343908" y="2197184"/>
            <a:ext cx="4957200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ПРОФЕССИОНАЛЬНОЕ ОБЩЕНИЕ ПЕДАГОГА </a:t>
            </a:r>
            <a:r>
              <a:rPr lang="en-US" dirty="0"/>
              <a:t>  </a:t>
            </a:r>
            <a:r>
              <a:rPr lang="ru-RU" dirty="0"/>
              <a:t>С УЧАЩИМИСЯ,  А   ТАКЖЕ    С    ИХ </a:t>
            </a:r>
            <a:r>
              <a:rPr lang="en-US" dirty="0"/>
              <a:t> </a:t>
            </a:r>
            <a:r>
              <a:rPr lang="ru-RU" dirty="0"/>
              <a:t>РОДИТЕЛЯМИ, ИМЕЮЩЕЕ  ОПРЕДЕЛЕННЫЕ  ПЕДАГОГИЧЕСКИЕ, В </a:t>
            </a:r>
            <a:r>
              <a:rPr lang="en-US" dirty="0"/>
              <a:t>  </a:t>
            </a:r>
            <a:r>
              <a:rPr lang="ru-RU" dirty="0"/>
              <a:t>ТОМ </a:t>
            </a:r>
            <a:r>
              <a:rPr lang="en-US" dirty="0"/>
              <a:t> </a:t>
            </a:r>
            <a:r>
              <a:rPr lang="ru-RU" dirty="0"/>
              <a:t>ЧИСЛЕ    И    ВОСПИТАТЕЛЬНЫЕ,   ЦЕЛИ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BD9B7-0CE6-41AE-821D-FA767046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960" y="872760"/>
            <a:ext cx="4712676" cy="459837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4200" dirty="0"/>
              <a:t>ЧТО </a:t>
            </a:r>
            <a:br>
              <a:rPr lang="ru-RU" sz="4200" dirty="0"/>
            </a:br>
            <a:r>
              <a:rPr lang="ru-RU" sz="4200" dirty="0"/>
              <a:t>ТАКОЕ ПЕДАГОГИЧЕСКОЕ ОБЩЕНИЕ ?</a:t>
            </a:r>
          </a:p>
        </p:txBody>
      </p:sp>
    </p:spTree>
    <p:extLst>
      <p:ext uri="{BB962C8B-B14F-4D97-AF65-F5344CB8AC3E}">
        <p14:creationId xmlns:p14="http://schemas.microsoft.com/office/powerpoint/2010/main" val="378782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모서리가 둥근 직사각형 34">
            <a:extLst>
              <a:ext uri="{FF2B5EF4-FFF2-40B4-BE49-F238E27FC236}">
                <a16:creationId xmlns:a16="http://schemas.microsoft.com/office/drawing/2014/main" id="{4864A151-B005-440E-8A69-F83DD673289D}"/>
              </a:ext>
            </a:extLst>
          </p:cNvPr>
          <p:cNvSpPr/>
          <p:nvPr/>
        </p:nvSpPr>
        <p:spPr>
          <a:xfrm>
            <a:off x="8499608" y="4987157"/>
            <a:ext cx="2212744" cy="9301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alpha val="17000"/>
              </a:schemeClr>
            </a:solidFill>
          </a:ln>
          <a:effectLst>
            <a:glow rad="571500">
              <a:schemeClr val="bg1"/>
            </a:glow>
            <a:outerShdw blurRad="952500" dist="381000" dir="3420000" sx="163000" sy="163000" algn="tl" rotWithShape="0">
              <a:srgbClr val="ECD1B5">
                <a:alpha val="0"/>
              </a:srgbClr>
            </a:outerShdw>
            <a:softEdge rad="48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ko-KR" altLang="en-US" sz="700" dirty="0">
              <a:ln>
                <a:solidFill>
                  <a:schemeClr val="bg1"/>
                </a:solidFill>
              </a:ln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7" name="모서리가 둥근 직사각형 34">
            <a:extLst>
              <a:ext uri="{FF2B5EF4-FFF2-40B4-BE49-F238E27FC236}">
                <a16:creationId xmlns:a16="http://schemas.microsoft.com/office/drawing/2014/main" id="{751DED07-F3A4-4EDC-A578-5F0D5E584478}"/>
              </a:ext>
            </a:extLst>
          </p:cNvPr>
          <p:cNvSpPr/>
          <p:nvPr/>
        </p:nvSpPr>
        <p:spPr>
          <a:xfrm>
            <a:off x="1429512" y="4987156"/>
            <a:ext cx="2212744" cy="8889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alpha val="17000"/>
              </a:schemeClr>
            </a:solidFill>
          </a:ln>
          <a:effectLst>
            <a:glow rad="571500">
              <a:schemeClr val="bg1"/>
            </a:glow>
            <a:outerShdw blurRad="952500" dist="381000" dir="3420000" sx="163000" sy="163000" algn="tl" rotWithShape="0">
              <a:srgbClr val="ECD1B5">
                <a:alpha val="0"/>
              </a:srgbClr>
            </a:outerShdw>
            <a:softEdge rad="48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ko-KR" altLang="en-US" sz="700" dirty="0">
              <a:ln>
                <a:solidFill>
                  <a:schemeClr val="bg1"/>
                </a:solidFill>
              </a:ln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5" name="모서리가 둥근 직사각형 34">
            <a:extLst>
              <a:ext uri="{FF2B5EF4-FFF2-40B4-BE49-F238E27FC236}">
                <a16:creationId xmlns:a16="http://schemas.microsoft.com/office/drawing/2014/main" id="{97BD58F1-2929-4608-B8B9-4CB0F6688D84}"/>
              </a:ext>
            </a:extLst>
          </p:cNvPr>
          <p:cNvSpPr/>
          <p:nvPr/>
        </p:nvSpPr>
        <p:spPr>
          <a:xfrm>
            <a:off x="-30520" y="2333612"/>
            <a:ext cx="2212744" cy="8889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alpha val="17000"/>
              </a:schemeClr>
            </a:solidFill>
          </a:ln>
          <a:effectLst>
            <a:glow rad="571500">
              <a:schemeClr val="bg1"/>
            </a:glow>
            <a:outerShdw blurRad="952500" dist="381000" dir="3420000" sx="163000" sy="163000" algn="tl" rotWithShape="0">
              <a:srgbClr val="ECD1B5">
                <a:alpha val="0"/>
              </a:srgbClr>
            </a:outerShdw>
            <a:softEdge rad="48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ko-KR" altLang="en-US" sz="700" dirty="0">
              <a:ln>
                <a:solidFill>
                  <a:schemeClr val="bg1"/>
                </a:solidFill>
              </a:ln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" name="圆角矩形 3">
            <a:extLst>
              <a:ext uri="{FF2B5EF4-FFF2-40B4-BE49-F238E27FC236}">
                <a16:creationId xmlns:a16="http://schemas.microsoft.com/office/drawing/2014/main" id="{1EEB09C5-90A0-4312-A339-E6CBAAA4F355}"/>
              </a:ext>
            </a:extLst>
          </p:cNvPr>
          <p:cNvSpPr/>
          <p:nvPr/>
        </p:nvSpPr>
        <p:spPr>
          <a:xfrm>
            <a:off x="4404992" y="4035669"/>
            <a:ext cx="1437120" cy="184732"/>
          </a:xfrm>
          <a:prstGeom prst="roundRect">
            <a:avLst>
              <a:gd name="adj" fmla="val 50000"/>
            </a:avLst>
          </a:prstGeom>
          <a:solidFill>
            <a:srgbClr val="ECD1B5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lt1"/>
              </a:solidFill>
              <a:sym typeface="+mn-lt"/>
            </a:endParaRPr>
          </a:p>
        </p:txBody>
      </p:sp>
      <p:sp>
        <p:nvSpPr>
          <p:cNvPr id="20" name="圆角矩形 12">
            <a:extLst>
              <a:ext uri="{FF2B5EF4-FFF2-40B4-BE49-F238E27FC236}">
                <a16:creationId xmlns:a16="http://schemas.microsoft.com/office/drawing/2014/main" id="{FDA09EAE-B519-498D-9DA3-B76F4A61E863}"/>
              </a:ext>
            </a:extLst>
          </p:cNvPr>
          <p:cNvSpPr/>
          <p:nvPr/>
        </p:nvSpPr>
        <p:spPr>
          <a:xfrm>
            <a:off x="7916302" y="4035669"/>
            <a:ext cx="1437120" cy="184732"/>
          </a:xfrm>
          <a:prstGeom prst="roundRect">
            <a:avLst>
              <a:gd name="adj" fmla="val 50000"/>
            </a:avLst>
          </a:prstGeom>
          <a:solidFill>
            <a:srgbClr val="ECD1B5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lt1"/>
              </a:solidFill>
              <a:sym typeface="+mn-lt"/>
            </a:endParaRPr>
          </a:p>
        </p:txBody>
      </p:sp>
      <p:sp>
        <p:nvSpPr>
          <p:cNvPr id="21" name="圆角矩形 18">
            <a:extLst>
              <a:ext uri="{FF2B5EF4-FFF2-40B4-BE49-F238E27FC236}">
                <a16:creationId xmlns:a16="http://schemas.microsoft.com/office/drawing/2014/main" id="{958E58C9-ABDB-4521-8000-A6CC2FE24B1A}"/>
              </a:ext>
            </a:extLst>
          </p:cNvPr>
          <p:cNvSpPr/>
          <p:nvPr/>
        </p:nvSpPr>
        <p:spPr>
          <a:xfrm>
            <a:off x="6177452" y="4035669"/>
            <a:ext cx="1437120" cy="184732"/>
          </a:xfrm>
          <a:prstGeom prst="roundRect">
            <a:avLst>
              <a:gd name="adj" fmla="val 50000"/>
            </a:avLst>
          </a:prstGeom>
          <a:solidFill>
            <a:srgbClr val="ECD1B5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lt1"/>
              </a:solidFill>
              <a:sym typeface="+mn-lt"/>
            </a:endParaRPr>
          </a:p>
        </p:txBody>
      </p:sp>
      <p:sp>
        <p:nvSpPr>
          <p:cNvPr id="23" name="任意多边形 20">
            <a:extLst>
              <a:ext uri="{FF2B5EF4-FFF2-40B4-BE49-F238E27FC236}">
                <a16:creationId xmlns:a16="http://schemas.microsoft.com/office/drawing/2014/main" id="{6859CE4E-AD75-4DA7-8BA4-1AEA5A00AC07}"/>
              </a:ext>
            </a:extLst>
          </p:cNvPr>
          <p:cNvSpPr/>
          <p:nvPr/>
        </p:nvSpPr>
        <p:spPr>
          <a:xfrm>
            <a:off x="8755189" y="3699742"/>
            <a:ext cx="1575656" cy="860379"/>
          </a:xfrm>
          <a:custGeom>
            <a:avLst/>
            <a:gdLst>
              <a:gd name="connsiteX0" fmla="*/ 442090 w 1718104"/>
              <a:gd name="connsiteY0" fmla="*/ 0 h 938162"/>
              <a:gd name="connsiteX1" fmla="*/ 1249023 w 1718104"/>
              <a:gd name="connsiteY1" fmla="*/ 0 h 938162"/>
              <a:gd name="connsiteX2" fmla="*/ 1718104 w 1718104"/>
              <a:gd name="connsiteY2" fmla="*/ 469081 h 938162"/>
              <a:gd name="connsiteX3" fmla="*/ 1718103 w 1718104"/>
              <a:gd name="connsiteY3" fmla="*/ 469081 h 938162"/>
              <a:gd name="connsiteX4" fmla="*/ 1249022 w 1718104"/>
              <a:gd name="connsiteY4" fmla="*/ 938162 h 938162"/>
              <a:gd name="connsiteX5" fmla="*/ 442090 w 1718104"/>
              <a:gd name="connsiteY5" fmla="*/ 938161 h 938162"/>
              <a:gd name="connsiteX6" fmla="*/ 5546 w 1718104"/>
              <a:gd name="connsiteY6" fmla="*/ 641080 h 938162"/>
              <a:gd name="connsiteX7" fmla="*/ 0 w 1718104"/>
              <a:gd name="connsiteY7" fmla="*/ 622407 h 938162"/>
              <a:gd name="connsiteX8" fmla="*/ 181626 w 1718104"/>
              <a:gd name="connsiteY8" fmla="*/ 622407 h 938162"/>
              <a:gd name="connsiteX9" fmla="*/ 188119 w 1718104"/>
              <a:gd name="connsiteY9" fmla="*/ 634370 h 938162"/>
              <a:gd name="connsiteX10" fmla="*/ 433259 w 1718104"/>
              <a:gd name="connsiteY10" fmla="*/ 764710 h 938162"/>
              <a:gd name="connsiteX11" fmla="*/ 1257853 w 1718104"/>
              <a:gd name="connsiteY11" fmla="*/ 764710 h 938162"/>
              <a:gd name="connsiteX12" fmla="*/ 1553482 w 1718104"/>
              <a:gd name="connsiteY12" fmla="*/ 469081 h 938162"/>
              <a:gd name="connsiteX13" fmla="*/ 1257853 w 1718104"/>
              <a:gd name="connsiteY13" fmla="*/ 173452 h 938162"/>
              <a:gd name="connsiteX14" fmla="*/ 433259 w 1718104"/>
              <a:gd name="connsiteY14" fmla="*/ 173452 h 938162"/>
              <a:gd name="connsiteX15" fmla="*/ 188119 w 1718104"/>
              <a:gd name="connsiteY15" fmla="*/ 303792 h 938162"/>
              <a:gd name="connsiteX16" fmla="*/ 181626 w 1718104"/>
              <a:gd name="connsiteY16" fmla="*/ 315755 h 938162"/>
              <a:gd name="connsiteX17" fmla="*/ 0 w 1718104"/>
              <a:gd name="connsiteY17" fmla="*/ 315755 h 938162"/>
              <a:gd name="connsiteX18" fmla="*/ 5546 w 1718104"/>
              <a:gd name="connsiteY18" fmla="*/ 297081 h 938162"/>
              <a:gd name="connsiteX19" fmla="*/ 442090 w 1718104"/>
              <a:gd name="connsiteY19" fmla="*/ 0 h 93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18104" h="938162">
                <a:moveTo>
                  <a:pt x="442090" y="0"/>
                </a:moveTo>
                <a:lnTo>
                  <a:pt x="1249023" y="0"/>
                </a:lnTo>
                <a:cubicBezTo>
                  <a:pt x="1508089" y="0"/>
                  <a:pt x="1718104" y="210015"/>
                  <a:pt x="1718104" y="469081"/>
                </a:cubicBezTo>
                <a:lnTo>
                  <a:pt x="1718103" y="469081"/>
                </a:lnTo>
                <a:cubicBezTo>
                  <a:pt x="1718103" y="728147"/>
                  <a:pt x="1508088" y="938162"/>
                  <a:pt x="1249022" y="938162"/>
                </a:cubicBezTo>
                <a:lnTo>
                  <a:pt x="442090" y="938161"/>
                </a:lnTo>
                <a:cubicBezTo>
                  <a:pt x="243743" y="938161"/>
                  <a:pt x="74148" y="815054"/>
                  <a:pt x="5546" y="641080"/>
                </a:cubicBezTo>
                <a:lnTo>
                  <a:pt x="0" y="622407"/>
                </a:lnTo>
                <a:lnTo>
                  <a:pt x="181626" y="622407"/>
                </a:lnTo>
                <a:lnTo>
                  <a:pt x="188119" y="634370"/>
                </a:lnTo>
                <a:cubicBezTo>
                  <a:pt x="241246" y="713008"/>
                  <a:pt x="331215" y="764710"/>
                  <a:pt x="433259" y="764710"/>
                </a:cubicBezTo>
                <a:lnTo>
                  <a:pt x="1257853" y="764710"/>
                </a:lnTo>
                <a:cubicBezTo>
                  <a:pt x="1421124" y="764710"/>
                  <a:pt x="1553482" y="632352"/>
                  <a:pt x="1553482" y="469081"/>
                </a:cubicBezTo>
                <a:cubicBezTo>
                  <a:pt x="1553482" y="305810"/>
                  <a:pt x="1421124" y="173452"/>
                  <a:pt x="1257853" y="173452"/>
                </a:cubicBezTo>
                <a:lnTo>
                  <a:pt x="433259" y="173452"/>
                </a:lnTo>
                <a:cubicBezTo>
                  <a:pt x="331215" y="173452"/>
                  <a:pt x="241246" y="225154"/>
                  <a:pt x="188119" y="303792"/>
                </a:cubicBezTo>
                <a:lnTo>
                  <a:pt x="181626" y="315755"/>
                </a:lnTo>
                <a:lnTo>
                  <a:pt x="0" y="315755"/>
                </a:lnTo>
                <a:lnTo>
                  <a:pt x="5546" y="297081"/>
                </a:lnTo>
                <a:cubicBezTo>
                  <a:pt x="74148" y="123107"/>
                  <a:pt x="243743" y="0"/>
                  <a:pt x="442090" y="0"/>
                </a:cubicBezTo>
                <a:close/>
              </a:path>
            </a:pathLst>
          </a:custGeom>
          <a:solidFill>
            <a:srgbClr val="728B93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lt1"/>
              </a:solidFill>
              <a:sym typeface="+mn-lt"/>
            </a:endParaRPr>
          </a:p>
        </p:txBody>
      </p:sp>
      <p:grpSp>
        <p:nvGrpSpPr>
          <p:cNvPr id="24" name="组合 21">
            <a:extLst>
              <a:ext uri="{FF2B5EF4-FFF2-40B4-BE49-F238E27FC236}">
                <a16:creationId xmlns:a16="http://schemas.microsoft.com/office/drawing/2014/main" id="{41F18114-B8A8-4C08-A668-572ADD42A7E5}"/>
              </a:ext>
            </a:extLst>
          </p:cNvPr>
          <p:cNvGrpSpPr/>
          <p:nvPr/>
        </p:nvGrpSpPr>
        <p:grpSpPr>
          <a:xfrm>
            <a:off x="5222396" y="3699742"/>
            <a:ext cx="1550180" cy="860379"/>
            <a:chOff x="4263994" y="2817399"/>
            <a:chExt cx="1690324" cy="938162"/>
          </a:xfrm>
          <a:solidFill>
            <a:srgbClr val="728B93"/>
          </a:solidFill>
        </p:grpSpPr>
        <p:sp>
          <p:nvSpPr>
            <p:cNvPr id="25" name="任意多边形 22">
              <a:extLst>
                <a:ext uri="{FF2B5EF4-FFF2-40B4-BE49-F238E27FC236}">
                  <a16:creationId xmlns:a16="http://schemas.microsoft.com/office/drawing/2014/main" id="{735F5B01-A5F2-4C25-AACB-5963C4EC5417}"/>
                </a:ext>
              </a:extLst>
            </p:cNvPr>
            <p:cNvSpPr/>
            <p:nvPr/>
          </p:nvSpPr>
          <p:spPr>
            <a:xfrm>
              <a:off x="4263994" y="2817399"/>
              <a:ext cx="1690324" cy="315755"/>
            </a:xfrm>
            <a:custGeom>
              <a:avLst/>
              <a:gdLst>
                <a:gd name="connsiteX0" fmla="*/ 442090 w 1690324"/>
                <a:gd name="connsiteY0" fmla="*/ 0 h 315755"/>
                <a:gd name="connsiteX1" fmla="*/ 1249023 w 1690324"/>
                <a:gd name="connsiteY1" fmla="*/ 0 h 315755"/>
                <a:gd name="connsiteX2" fmla="*/ 1681241 w 1690324"/>
                <a:gd name="connsiteY2" fmla="*/ 286494 h 315755"/>
                <a:gd name="connsiteX3" fmla="*/ 1690324 w 1690324"/>
                <a:gd name="connsiteY3" fmla="*/ 315755 h 315755"/>
                <a:gd name="connsiteX4" fmla="*/ 1509486 w 1690324"/>
                <a:gd name="connsiteY4" fmla="*/ 315755 h 315755"/>
                <a:gd name="connsiteX5" fmla="*/ 1502993 w 1690324"/>
                <a:gd name="connsiteY5" fmla="*/ 303792 h 315755"/>
                <a:gd name="connsiteX6" fmla="*/ 1257853 w 1690324"/>
                <a:gd name="connsiteY6" fmla="*/ 173452 h 315755"/>
                <a:gd name="connsiteX7" fmla="*/ 433259 w 1690324"/>
                <a:gd name="connsiteY7" fmla="*/ 173452 h 315755"/>
                <a:gd name="connsiteX8" fmla="*/ 188119 w 1690324"/>
                <a:gd name="connsiteY8" fmla="*/ 303792 h 315755"/>
                <a:gd name="connsiteX9" fmla="*/ 181625 w 1690324"/>
                <a:gd name="connsiteY9" fmla="*/ 315755 h 315755"/>
                <a:gd name="connsiteX10" fmla="*/ 0 w 1690324"/>
                <a:gd name="connsiteY10" fmla="*/ 315755 h 315755"/>
                <a:gd name="connsiteX11" fmla="*/ 5546 w 1690324"/>
                <a:gd name="connsiteY11" fmla="*/ 297081 h 315755"/>
                <a:gd name="connsiteX12" fmla="*/ 442090 w 1690324"/>
                <a:gd name="connsiteY12" fmla="*/ 0 h 31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0324" h="315755">
                  <a:moveTo>
                    <a:pt x="442090" y="0"/>
                  </a:moveTo>
                  <a:lnTo>
                    <a:pt x="1249023" y="0"/>
                  </a:lnTo>
                  <a:cubicBezTo>
                    <a:pt x="1443322" y="0"/>
                    <a:pt x="1610031" y="118133"/>
                    <a:pt x="1681241" y="286494"/>
                  </a:cubicBezTo>
                  <a:lnTo>
                    <a:pt x="1690324" y="315755"/>
                  </a:lnTo>
                  <a:lnTo>
                    <a:pt x="1509486" y="315755"/>
                  </a:lnTo>
                  <a:lnTo>
                    <a:pt x="1502993" y="303792"/>
                  </a:lnTo>
                  <a:cubicBezTo>
                    <a:pt x="1449866" y="225154"/>
                    <a:pt x="1359897" y="173452"/>
                    <a:pt x="1257853" y="173452"/>
                  </a:cubicBezTo>
                  <a:lnTo>
                    <a:pt x="433259" y="173452"/>
                  </a:lnTo>
                  <a:cubicBezTo>
                    <a:pt x="331214" y="173452"/>
                    <a:pt x="241245" y="225154"/>
                    <a:pt x="188119" y="303792"/>
                  </a:cubicBezTo>
                  <a:lnTo>
                    <a:pt x="181625" y="315755"/>
                  </a:lnTo>
                  <a:lnTo>
                    <a:pt x="0" y="315755"/>
                  </a:lnTo>
                  <a:lnTo>
                    <a:pt x="5546" y="297081"/>
                  </a:lnTo>
                  <a:cubicBezTo>
                    <a:pt x="74148" y="123107"/>
                    <a:pt x="243742" y="0"/>
                    <a:pt x="44209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77800" dist="88900" dir="2700000" sx="98000" sy="98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26" name="任意多边形 23">
              <a:extLst>
                <a:ext uri="{FF2B5EF4-FFF2-40B4-BE49-F238E27FC236}">
                  <a16:creationId xmlns:a16="http://schemas.microsoft.com/office/drawing/2014/main" id="{6C160BFA-FC24-4E40-9FE4-CC6537F8DEB7}"/>
                </a:ext>
              </a:extLst>
            </p:cNvPr>
            <p:cNvSpPr/>
            <p:nvPr/>
          </p:nvSpPr>
          <p:spPr>
            <a:xfrm>
              <a:off x="4263995" y="3439806"/>
              <a:ext cx="1690323" cy="315755"/>
            </a:xfrm>
            <a:custGeom>
              <a:avLst/>
              <a:gdLst>
                <a:gd name="connsiteX0" fmla="*/ 0 w 1690323"/>
                <a:gd name="connsiteY0" fmla="*/ 0 h 315755"/>
                <a:gd name="connsiteX1" fmla="*/ 181625 w 1690323"/>
                <a:gd name="connsiteY1" fmla="*/ 0 h 315755"/>
                <a:gd name="connsiteX2" fmla="*/ 188119 w 1690323"/>
                <a:gd name="connsiteY2" fmla="*/ 11963 h 315755"/>
                <a:gd name="connsiteX3" fmla="*/ 433259 w 1690323"/>
                <a:gd name="connsiteY3" fmla="*/ 142303 h 315755"/>
                <a:gd name="connsiteX4" fmla="*/ 1257853 w 1690323"/>
                <a:gd name="connsiteY4" fmla="*/ 142303 h 315755"/>
                <a:gd name="connsiteX5" fmla="*/ 1502993 w 1690323"/>
                <a:gd name="connsiteY5" fmla="*/ 11963 h 315755"/>
                <a:gd name="connsiteX6" fmla="*/ 1509486 w 1690323"/>
                <a:gd name="connsiteY6" fmla="*/ 0 h 315755"/>
                <a:gd name="connsiteX7" fmla="*/ 1690323 w 1690323"/>
                <a:gd name="connsiteY7" fmla="*/ 0 h 315755"/>
                <a:gd name="connsiteX8" fmla="*/ 1681240 w 1690323"/>
                <a:gd name="connsiteY8" fmla="*/ 29261 h 315755"/>
                <a:gd name="connsiteX9" fmla="*/ 1249022 w 1690323"/>
                <a:gd name="connsiteY9" fmla="*/ 315755 h 315755"/>
                <a:gd name="connsiteX10" fmla="*/ 442090 w 1690323"/>
                <a:gd name="connsiteY10" fmla="*/ 315754 h 315755"/>
                <a:gd name="connsiteX11" fmla="*/ 5546 w 1690323"/>
                <a:gd name="connsiteY11" fmla="*/ 18673 h 315755"/>
                <a:gd name="connsiteX12" fmla="*/ 0 w 1690323"/>
                <a:gd name="connsiteY12" fmla="*/ 0 h 31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0323" h="315755">
                  <a:moveTo>
                    <a:pt x="0" y="0"/>
                  </a:moveTo>
                  <a:lnTo>
                    <a:pt x="181625" y="0"/>
                  </a:lnTo>
                  <a:lnTo>
                    <a:pt x="188119" y="11963"/>
                  </a:lnTo>
                  <a:cubicBezTo>
                    <a:pt x="241245" y="90601"/>
                    <a:pt x="331214" y="142303"/>
                    <a:pt x="433259" y="142303"/>
                  </a:cubicBezTo>
                  <a:lnTo>
                    <a:pt x="1257853" y="142303"/>
                  </a:lnTo>
                  <a:cubicBezTo>
                    <a:pt x="1359897" y="142303"/>
                    <a:pt x="1449866" y="90601"/>
                    <a:pt x="1502993" y="11963"/>
                  </a:cubicBezTo>
                  <a:lnTo>
                    <a:pt x="1509486" y="0"/>
                  </a:lnTo>
                  <a:lnTo>
                    <a:pt x="1690323" y="0"/>
                  </a:lnTo>
                  <a:lnTo>
                    <a:pt x="1681240" y="29261"/>
                  </a:lnTo>
                  <a:cubicBezTo>
                    <a:pt x="1610030" y="197622"/>
                    <a:pt x="1443321" y="315755"/>
                    <a:pt x="1249022" y="315755"/>
                  </a:cubicBezTo>
                  <a:lnTo>
                    <a:pt x="442090" y="315754"/>
                  </a:lnTo>
                  <a:cubicBezTo>
                    <a:pt x="243742" y="315754"/>
                    <a:pt x="74148" y="192647"/>
                    <a:pt x="5546" y="1867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77800" dist="88900" dir="2700000" sx="98000" sy="98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lt1"/>
                </a:solidFill>
                <a:sym typeface="+mn-lt"/>
              </a:endParaRPr>
            </a:p>
          </p:txBody>
        </p:sp>
      </p:grpSp>
      <p:grpSp>
        <p:nvGrpSpPr>
          <p:cNvPr id="27" name="组合 24">
            <a:extLst>
              <a:ext uri="{FF2B5EF4-FFF2-40B4-BE49-F238E27FC236}">
                <a16:creationId xmlns:a16="http://schemas.microsoft.com/office/drawing/2014/main" id="{82A71F41-A93A-45BD-8D63-C1344D89903A}"/>
              </a:ext>
            </a:extLst>
          </p:cNvPr>
          <p:cNvGrpSpPr/>
          <p:nvPr/>
        </p:nvGrpSpPr>
        <p:grpSpPr>
          <a:xfrm>
            <a:off x="7007611" y="3699742"/>
            <a:ext cx="1550182" cy="860379"/>
            <a:chOff x="6210601" y="2817399"/>
            <a:chExt cx="1690326" cy="938162"/>
          </a:xfrm>
          <a:solidFill>
            <a:srgbClr val="728B93"/>
          </a:solidFill>
        </p:grpSpPr>
        <p:sp>
          <p:nvSpPr>
            <p:cNvPr id="28" name="任意多边形 25">
              <a:extLst>
                <a:ext uri="{FF2B5EF4-FFF2-40B4-BE49-F238E27FC236}">
                  <a16:creationId xmlns:a16="http://schemas.microsoft.com/office/drawing/2014/main" id="{773D9DBA-48CD-4C4C-B82A-DDE4AE0D15F3}"/>
                </a:ext>
              </a:extLst>
            </p:cNvPr>
            <p:cNvSpPr/>
            <p:nvPr/>
          </p:nvSpPr>
          <p:spPr>
            <a:xfrm>
              <a:off x="6210602" y="2817399"/>
              <a:ext cx="1690325" cy="315755"/>
            </a:xfrm>
            <a:custGeom>
              <a:avLst/>
              <a:gdLst>
                <a:gd name="connsiteX0" fmla="*/ 442090 w 1690325"/>
                <a:gd name="connsiteY0" fmla="*/ 0 h 315755"/>
                <a:gd name="connsiteX1" fmla="*/ 1249023 w 1690325"/>
                <a:gd name="connsiteY1" fmla="*/ 0 h 315755"/>
                <a:gd name="connsiteX2" fmla="*/ 1681241 w 1690325"/>
                <a:gd name="connsiteY2" fmla="*/ 286494 h 315755"/>
                <a:gd name="connsiteX3" fmla="*/ 1690325 w 1690325"/>
                <a:gd name="connsiteY3" fmla="*/ 315755 h 315755"/>
                <a:gd name="connsiteX4" fmla="*/ 1509487 w 1690325"/>
                <a:gd name="connsiteY4" fmla="*/ 315755 h 315755"/>
                <a:gd name="connsiteX5" fmla="*/ 1502993 w 1690325"/>
                <a:gd name="connsiteY5" fmla="*/ 303792 h 315755"/>
                <a:gd name="connsiteX6" fmla="*/ 1257853 w 1690325"/>
                <a:gd name="connsiteY6" fmla="*/ 173452 h 315755"/>
                <a:gd name="connsiteX7" fmla="*/ 433259 w 1690325"/>
                <a:gd name="connsiteY7" fmla="*/ 173452 h 315755"/>
                <a:gd name="connsiteX8" fmla="*/ 188119 w 1690325"/>
                <a:gd name="connsiteY8" fmla="*/ 303792 h 315755"/>
                <a:gd name="connsiteX9" fmla="*/ 181625 w 1690325"/>
                <a:gd name="connsiteY9" fmla="*/ 315755 h 315755"/>
                <a:gd name="connsiteX10" fmla="*/ 0 w 1690325"/>
                <a:gd name="connsiteY10" fmla="*/ 315755 h 315755"/>
                <a:gd name="connsiteX11" fmla="*/ 5546 w 1690325"/>
                <a:gd name="connsiteY11" fmla="*/ 297081 h 315755"/>
                <a:gd name="connsiteX12" fmla="*/ 442090 w 1690325"/>
                <a:gd name="connsiteY12" fmla="*/ 0 h 31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0325" h="315755">
                  <a:moveTo>
                    <a:pt x="442090" y="0"/>
                  </a:moveTo>
                  <a:lnTo>
                    <a:pt x="1249023" y="0"/>
                  </a:lnTo>
                  <a:cubicBezTo>
                    <a:pt x="1443323" y="0"/>
                    <a:pt x="1610031" y="118133"/>
                    <a:pt x="1681241" y="286494"/>
                  </a:cubicBezTo>
                  <a:lnTo>
                    <a:pt x="1690325" y="315755"/>
                  </a:lnTo>
                  <a:lnTo>
                    <a:pt x="1509487" y="315755"/>
                  </a:lnTo>
                  <a:lnTo>
                    <a:pt x="1502993" y="303792"/>
                  </a:lnTo>
                  <a:cubicBezTo>
                    <a:pt x="1449867" y="225154"/>
                    <a:pt x="1359898" y="173452"/>
                    <a:pt x="1257853" y="173452"/>
                  </a:cubicBezTo>
                  <a:lnTo>
                    <a:pt x="433259" y="173452"/>
                  </a:lnTo>
                  <a:cubicBezTo>
                    <a:pt x="331214" y="173452"/>
                    <a:pt x="241245" y="225154"/>
                    <a:pt x="188119" y="303792"/>
                  </a:cubicBezTo>
                  <a:lnTo>
                    <a:pt x="181625" y="315755"/>
                  </a:lnTo>
                  <a:lnTo>
                    <a:pt x="0" y="315755"/>
                  </a:lnTo>
                  <a:lnTo>
                    <a:pt x="5546" y="297081"/>
                  </a:lnTo>
                  <a:cubicBezTo>
                    <a:pt x="74148" y="123107"/>
                    <a:pt x="243742" y="0"/>
                    <a:pt x="44209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77800" dist="88900" dir="2700000" sx="98000" sy="98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29" name="任意多边形 26">
              <a:extLst>
                <a:ext uri="{FF2B5EF4-FFF2-40B4-BE49-F238E27FC236}">
                  <a16:creationId xmlns:a16="http://schemas.microsoft.com/office/drawing/2014/main" id="{EE26E8C4-CB94-493D-B6DF-2A2732D90A29}"/>
                </a:ext>
              </a:extLst>
            </p:cNvPr>
            <p:cNvSpPr/>
            <p:nvPr/>
          </p:nvSpPr>
          <p:spPr>
            <a:xfrm>
              <a:off x="6210601" y="3439806"/>
              <a:ext cx="1690324" cy="315755"/>
            </a:xfrm>
            <a:custGeom>
              <a:avLst/>
              <a:gdLst>
                <a:gd name="connsiteX0" fmla="*/ 0 w 1690324"/>
                <a:gd name="connsiteY0" fmla="*/ 0 h 315755"/>
                <a:gd name="connsiteX1" fmla="*/ 181625 w 1690324"/>
                <a:gd name="connsiteY1" fmla="*/ 0 h 315755"/>
                <a:gd name="connsiteX2" fmla="*/ 188119 w 1690324"/>
                <a:gd name="connsiteY2" fmla="*/ 11963 h 315755"/>
                <a:gd name="connsiteX3" fmla="*/ 433259 w 1690324"/>
                <a:gd name="connsiteY3" fmla="*/ 142303 h 315755"/>
                <a:gd name="connsiteX4" fmla="*/ 1257853 w 1690324"/>
                <a:gd name="connsiteY4" fmla="*/ 142303 h 315755"/>
                <a:gd name="connsiteX5" fmla="*/ 1502993 w 1690324"/>
                <a:gd name="connsiteY5" fmla="*/ 11963 h 315755"/>
                <a:gd name="connsiteX6" fmla="*/ 1509487 w 1690324"/>
                <a:gd name="connsiteY6" fmla="*/ 0 h 315755"/>
                <a:gd name="connsiteX7" fmla="*/ 1690324 w 1690324"/>
                <a:gd name="connsiteY7" fmla="*/ 0 h 315755"/>
                <a:gd name="connsiteX8" fmla="*/ 1681240 w 1690324"/>
                <a:gd name="connsiteY8" fmla="*/ 29261 h 315755"/>
                <a:gd name="connsiteX9" fmla="*/ 1249022 w 1690324"/>
                <a:gd name="connsiteY9" fmla="*/ 315755 h 315755"/>
                <a:gd name="connsiteX10" fmla="*/ 442090 w 1690324"/>
                <a:gd name="connsiteY10" fmla="*/ 315754 h 315755"/>
                <a:gd name="connsiteX11" fmla="*/ 5546 w 1690324"/>
                <a:gd name="connsiteY11" fmla="*/ 18673 h 315755"/>
                <a:gd name="connsiteX12" fmla="*/ 0 w 1690324"/>
                <a:gd name="connsiteY12" fmla="*/ 0 h 31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0324" h="315755">
                  <a:moveTo>
                    <a:pt x="0" y="0"/>
                  </a:moveTo>
                  <a:lnTo>
                    <a:pt x="181625" y="0"/>
                  </a:lnTo>
                  <a:lnTo>
                    <a:pt x="188119" y="11963"/>
                  </a:lnTo>
                  <a:cubicBezTo>
                    <a:pt x="241245" y="90601"/>
                    <a:pt x="331214" y="142303"/>
                    <a:pt x="433259" y="142303"/>
                  </a:cubicBezTo>
                  <a:lnTo>
                    <a:pt x="1257853" y="142303"/>
                  </a:lnTo>
                  <a:cubicBezTo>
                    <a:pt x="1359898" y="142303"/>
                    <a:pt x="1449867" y="90601"/>
                    <a:pt x="1502993" y="11963"/>
                  </a:cubicBezTo>
                  <a:lnTo>
                    <a:pt x="1509487" y="0"/>
                  </a:lnTo>
                  <a:lnTo>
                    <a:pt x="1690324" y="0"/>
                  </a:lnTo>
                  <a:lnTo>
                    <a:pt x="1681240" y="29261"/>
                  </a:lnTo>
                  <a:cubicBezTo>
                    <a:pt x="1610030" y="197622"/>
                    <a:pt x="1443322" y="315755"/>
                    <a:pt x="1249022" y="315755"/>
                  </a:cubicBezTo>
                  <a:lnTo>
                    <a:pt x="442090" y="315754"/>
                  </a:lnTo>
                  <a:cubicBezTo>
                    <a:pt x="243742" y="315754"/>
                    <a:pt x="74148" y="192647"/>
                    <a:pt x="5546" y="1867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77800" dist="88900" dir="2700000" sx="98000" sy="98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lt1"/>
                </a:solidFill>
                <a:sym typeface="+mn-lt"/>
              </a:endParaRPr>
            </a:p>
          </p:txBody>
        </p:sp>
      </p:grpSp>
      <p:sp>
        <p:nvSpPr>
          <p:cNvPr id="39" name="任意多边形 19">
            <a:extLst>
              <a:ext uri="{FF2B5EF4-FFF2-40B4-BE49-F238E27FC236}">
                <a16:creationId xmlns:a16="http://schemas.microsoft.com/office/drawing/2014/main" id="{A1C9DE9A-4D69-44DC-B946-4FB4F7B366DA}"/>
              </a:ext>
            </a:extLst>
          </p:cNvPr>
          <p:cNvSpPr/>
          <p:nvPr/>
        </p:nvSpPr>
        <p:spPr>
          <a:xfrm>
            <a:off x="1647786" y="3697845"/>
            <a:ext cx="1574933" cy="860379"/>
          </a:xfrm>
          <a:custGeom>
            <a:avLst/>
            <a:gdLst>
              <a:gd name="connsiteX0" fmla="*/ 469081 w 1717315"/>
              <a:gd name="connsiteY0" fmla="*/ 0 h 938162"/>
              <a:gd name="connsiteX1" fmla="*/ 1276014 w 1717315"/>
              <a:gd name="connsiteY1" fmla="*/ 0 h 938162"/>
              <a:gd name="connsiteX2" fmla="*/ 1708232 w 1717315"/>
              <a:gd name="connsiteY2" fmla="*/ 286494 h 938162"/>
              <a:gd name="connsiteX3" fmla="*/ 1717315 w 1717315"/>
              <a:gd name="connsiteY3" fmla="*/ 315755 h 938162"/>
              <a:gd name="connsiteX4" fmla="*/ 1536477 w 1717315"/>
              <a:gd name="connsiteY4" fmla="*/ 315755 h 938162"/>
              <a:gd name="connsiteX5" fmla="*/ 1529984 w 1717315"/>
              <a:gd name="connsiteY5" fmla="*/ 303792 h 938162"/>
              <a:gd name="connsiteX6" fmla="*/ 1284844 w 1717315"/>
              <a:gd name="connsiteY6" fmla="*/ 173452 h 938162"/>
              <a:gd name="connsiteX7" fmla="*/ 460250 w 1717315"/>
              <a:gd name="connsiteY7" fmla="*/ 173452 h 938162"/>
              <a:gd name="connsiteX8" fmla="*/ 164621 w 1717315"/>
              <a:gd name="connsiteY8" fmla="*/ 469081 h 938162"/>
              <a:gd name="connsiteX9" fmla="*/ 460250 w 1717315"/>
              <a:gd name="connsiteY9" fmla="*/ 764710 h 938162"/>
              <a:gd name="connsiteX10" fmla="*/ 1284844 w 1717315"/>
              <a:gd name="connsiteY10" fmla="*/ 764710 h 938162"/>
              <a:gd name="connsiteX11" fmla="*/ 1529984 w 1717315"/>
              <a:gd name="connsiteY11" fmla="*/ 634370 h 938162"/>
              <a:gd name="connsiteX12" fmla="*/ 1536477 w 1717315"/>
              <a:gd name="connsiteY12" fmla="*/ 622407 h 938162"/>
              <a:gd name="connsiteX13" fmla="*/ 1717314 w 1717315"/>
              <a:gd name="connsiteY13" fmla="*/ 622407 h 938162"/>
              <a:gd name="connsiteX14" fmla="*/ 1708231 w 1717315"/>
              <a:gd name="connsiteY14" fmla="*/ 651668 h 938162"/>
              <a:gd name="connsiteX15" fmla="*/ 1276013 w 1717315"/>
              <a:gd name="connsiteY15" fmla="*/ 938162 h 938162"/>
              <a:gd name="connsiteX16" fmla="*/ 469081 w 1717315"/>
              <a:gd name="connsiteY16" fmla="*/ 938161 h 938162"/>
              <a:gd name="connsiteX17" fmla="*/ 9530 w 1717315"/>
              <a:gd name="connsiteY17" fmla="*/ 563616 h 938162"/>
              <a:gd name="connsiteX18" fmla="*/ 0 w 1717315"/>
              <a:gd name="connsiteY18" fmla="*/ 469081 h 938162"/>
              <a:gd name="connsiteX19" fmla="*/ 9530 w 1717315"/>
              <a:gd name="connsiteY19" fmla="*/ 374545 h 938162"/>
              <a:gd name="connsiteX20" fmla="*/ 469081 w 1717315"/>
              <a:gd name="connsiteY20" fmla="*/ 0 h 93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17315" h="938162">
                <a:moveTo>
                  <a:pt x="469081" y="0"/>
                </a:moveTo>
                <a:lnTo>
                  <a:pt x="1276014" y="0"/>
                </a:lnTo>
                <a:cubicBezTo>
                  <a:pt x="1470313" y="0"/>
                  <a:pt x="1637022" y="118133"/>
                  <a:pt x="1708232" y="286494"/>
                </a:cubicBezTo>
                <a:lnTo>
                  <a:pt x="1717315" y="315755"/>
                </a:lnTo>
                <a:lnTo>
                  <a:pt x="1536477" y="315755"/>
                </a:lnTo>
                <a:lnTo>
                  <a:pt x="1529984" y="303792"/>
                </a:lnTo>
                <a:cubicBezTo>
                  <a:pt x="1476857" y="225154"/>
                  <a:pt x="1386888" y="173452"/>
                  <a:pt x="1284844" y="173452"/>
                </a:cubicBezTo>
                <a:lnTo>
                  <a:pt x="460250" y="173452"/>
                </a:lnTo>
                <a:cubicBezTo>
                  <a:pt x="296979" y="173452"/>
                  <a:pt x="164621" y="305810"/>
                  <a:pt x="164621" y="469081"/>
                </a:cubicBezTo>
                <a:cubicBezTo>
                  <a:pt x="164621" y="632352"/>
                  <a:pt x="296979" y="764710"/>
                  <a:pt x="460250" y="764710"/>
                </a:cubicBezTo>
                <a:lnTo>
                  <a:pt x="1284844" y="764710"/>
                </a:lnTo>
                <a:cubicBezTo>
                  <a:pt x="1386888" y="764710"/>
                  <a:pt x="1476857" y="713008"/>
                  <a:pt x="1529984" y="634370"/>
                </a:cubicBezTo>
                <a:lnTo>
                  <a:pt x="1536477" y="622407"/>
                </a:lnTo>
                <a:lnTo>
                  <a:pt x="1717314" y="622407"/>
                </a:lnTo>
                <a:lnTo>
                  <a:pt x="1708231" y="651668"/>
                </a:lnTo>
                <a:cubicBezTo>
                  <a:pt x="1637021" y="820029"/>
                  <a:pt x="1470312" y="938162"/>
                  <a:pt x="1276013" y="938162"/>
                </a:cubicBezTo>
                <a:lnTo>
                  <a:pt x="469081" y="938161"/>
                </a:lnTo>
                <a:cubicBezTo>
                  <a:pt x="242398" y="938161"/>
                  <a:pt x="53270" y="777368"/>
                  <a:pt x="9530" y="563616"/>
                </a:cubicBezTo>
                <a:lnTo>
                  <a:pt x="0" y="469081"/>
                </a:lnTo>
                <a:lnTo>
                  <a:pt x="9530" y="374545"/>
                </a:lnTo>
                <a:cubicBezTo>
                  <a:pt x="53270" y="160793"/>
                  <a:pt x="242398" y="0"/>
                  <a:pt x="469081" y="0"/>
                </a:cubicBezTo>
                <a:close/>
              </a:path>
            </a:pathLst>
          </a:custGeom>
          <a:solidFill>
            <a:srgbClr val="728B93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lt1"/>
              </a:solidFill>
              <a:sym typeface="+mn-lt"/>
            </a:endParaRPr>
          </a:p>
        </p:txBody>
      </p:sp>
      <p:grpSp>
        <p:nvGrpSpPr>
          <p:cNvPr id="40" name="组合 21">
            <a:extLst>
              <a:ext uri="{FF2B5EF4-FFF2-40B4-BE49-F238E27FC236}">
                <a16:creationId xmlns:a16="http://schemas.microsoft.com/office/drawing/2014/main" id="{C28B643B-CE0D-4A38-9805-AF482560036D}"/>
              </a:ext>
            </a:extLst>
          </p:cNvPr>
          <p:cNvGrpSpPr/>
          <p:nvPr/>
        </p:nvGrpSpPr>
        <p:grpSpPr>
          <a:xfrm>
            <a:off x="3422241" y="3697844"/>
            <a:ext cx="1550180" cy="860380"/>
            <a:chOff x="4263994" y="2817398"/>
            <a:chExt cx="1690324" cy="938163"/>
          </a:xfrm>
          <a:solidFill>
            <a:srgbClr val="728B93"/>
          </a:solidFill>
        </p:grpSpPr>
        <p:sp>
          <p:nvSpPr>
            <p:cNvPr id="41" name="任意多边形 22">
              <a:extLst>
                <a:ext uri="{FF2B5EF4-FFF2-40B4-BE49-F238E27FC236}">
                  <a16:creationId xmlns:a16="http://schemas.microsoft.com/office/drawing/2014/main" id="{FC154690-751F-492F-BB4A-7D4F66BED229}"/>
                </a:ext>
              </a:extLst>
            </p:cNvPr>
            <p:cNvSpPr/>
            <p:nvPr/>
          </p:nvSpPr>
          <p:spPr>
            <a:xfrm>
              <a:off x="4263994" y="2817398"/>
              <a:ext cx="1690324" cy="315755"/>
            </a:xfrm>
            <a:custGeom>
              <a:avLst/>
              <a:gdLst>
                <a:gd name="connsiteX0" fmla="*/ 442090 w 1690324"/>
                <a:gd name="connsiteY0" fmla="*/ 0 h 315755"/>
                <a:gd name="connsiteX1" fmla="*/ 1249023 w 1690324"/>
                <a:gd name="connsiteY1" fmla="*/ 0 h 315755"/>
                <a:gd name="connsiteX2" fmla="*/ 1681241 w 1690324"/>
                <a:gd name="connsiteY2" fmla="*/ 286494 h 315755"/>
                <a:gd name="connsiteX3" fmla="*/ 1690324 w 1690324"/>
                <a:gd name="connsiteY3" fmla="*/ 315755 h 315755"/>
                <a:gd name="connsiteX4" fmla="*/ 1509486 w 1690324"/>
                <a:gd name="connsiteY4" fmla="*/ 315755 h 315755"/>
                <a:gd name="connsiteX5" fmla="*/ 1502993 w 1690324"/>
                <a:gd name="connsiteY5" fmla="*/ 303792 h 315755"/>
                <a:gd name="connsiteX6" fmla="*/ 1257853 w 1690324"/>
                <a:gd name="connsiteY6" fmla="*/ 173452 h 315755"/>
                <a:gd name="connsiteX7" fmla="*/ 433259 w 1690324"/>
                <a:gd name="connsiteY7" fmla="*/ 173452 h 315755"/>
                <a:gd name="connsiteX8" fmla="*/ 188119 w 1690324"/>
                <a:gd name="connsiteY8" fmla="*/ 303792 h 315755"/>
                <a:gd name="connsiteX9" fmla="*/ 181625 w 1690324"/>
                <a:gd name="connsiteY9" fmla="*/ 315755 h 315755"/>
                <a:gd name="connsiteX10" fmla="*/ 0 w 1690324"/>
                <a:gd name="connsiteY10" fmla="*/ 315755 h 315755"/>
                <a:gd name="connsiteX11" fmla="*/ 5546 w 1690324"/>
                <a:gd name="connsiteY11" fmla="*/ 297081 h 315755"/>
                <a:gd name="connsiteX12" fmla="*/ 442090 w 1690324"/>
                <a:gd name="connsiteY12" fmla="*/ 0 h 31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0324" h="315755">
                  <a:moveTo>
                    <a:pt x="442090" y="0"/>
                  </a:moveTo>
                  <a:lnTo>
                    <a:pt x="1249023" y="0"/>
                  </a:lnTo>
                  <a:cubicBezTo>
                    <a:pt x="1443322" y="0"/>
                    <a:pt x="1610031" y="118133"/>
                    <a:pt x="1681241" y="286494"/>
                  </a:cubicBezTo>
                  <a:lnTo>
                    <a:pt x="1690324" y="315755"/>
                  </a:lnTo>
                  <a:lnTo>
                    <a:pt x="1509486" y="315755"/>
                  </a:lnTo>
                  <a:lnTo>
                    <a:pt x="1502993" y="303792"/>
                  </a:lnTo>
                  <a:cubicBezTo>
                    <a:pt x="1449866" y="225154"/>
                    <a:pt x="1359897" y="173452"/>
                    <a:pt x="1257853" y="173452"/>
                  </a:cubicBezTo>
                  <a:lnTo>
                    <a:pt x="433259" y="173452"/>
                  </a:lnTo>
                  <a:cubicBezTo>
                    <a:pt x="331214" y="173452"/>
                    <a:pt x="241245" y="225154"/>
                    <a:pt x="188119" y="303792"/>
                  </a:cubicBezTo>
                  <a:lnTo>
                    <a:pt x="181625" y="315755"/>
                  </a:lnTo>
                  <a:lnTo>
                    <a:pt x="0" y="315755"/>
                  </a:lnTo>
                  <a:lnTo>
                    <a:pt x="5546" y="297081"/>
                  </a:lnTo>
                  <a:cubicBezTo>
                    <a:pt x="74148" y="123107"/>
                    <a:pt x="243742" y="0"/>
                    <a:pt x="44209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77800" dist="88900" dir="2700000" sx="98000" sy="98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42" name="任意多边形 23">
              <a:extLst>
                <a:ext uri="{FF2B5EF4-FFF2-40B4-BE49-F238E27FC236}">
                  <a16:creationId xmlns:a16="http://schemas.microsoft.com/office/drawing/2014/main" id="{70899842-EA1E-4F04-A3BA-56FECA7B332D}"/>
                </a:ext>
              </a:extLst>
            </p:cNvPr>
            <p:cNvSpPr/>
            <p:nvPr/>
          </p:nvSpPr>
          <p:spPr>
            <a:xfrm>
              <a:off x="4263995" y="3439806"/>
              <a:ext cx="1690323" cy="315755"/>
            </a:xfrm>
            <a:custGeom>
              <a:avLst/>
              <a:gdLst>
                <a:gd name="connsiteX0" fmla="*/ 0 w 1690323"/>
                <a:gd name="connsiteY0" fmla="*/ 0 h 315755"/>
                <a:gd name="connsiteX1" fmla="*/ 181625 w 1690323"/>
                <a:gd name="connsiteY1" fmla="*/ 0 h 315755"/>
                <a:gd name="connsiteX2" fmla="*/ 188119 w 1690323"/>
                <a:gd name="connsiteY2" fmla="*/ 11963 h 315755"/>
                <a:gd name="connsiteX3" fmla="*/ 433259 w 1690323"/>
                <a:gd name="connsiteY3" fmla="*/ 142303 h 315755"/>
                <a:gd name="connsiteX4" fmla="*/ 1257853 w 1690323"/>
                <a:gd name="connsiteY4" fmla="*/ 142303 h 315755"/>
                <a:gd name="connsiteX5" fmla="*/ 1502993 w 1690323"/>
                <a:gd name="connsiteY5" fmla="*/ 11963 h 315755"/>
                <a:gd name="connsiteX6" fmla="*/ 1509486 w 1690323"/>
                <a:gd name="connsiteY6" fmla="*/ 0 h 315755"/>
                <a:gd name="connsiteX7" fmla="*/ 1690323 w 1690323"/>
                <a:gd name="connsiteY7" fmla="*/ 0 h 315755"/>
                <a:gd name="connsiteX8" fmla="*/ 1681240 w 1690323"/>
                <a:gd name="connsiteY8" fmla="*/ 29261 h 315755"/>
                <a:gd name="connsiteX9" fmla="*/ 1249022 w 1690323"/>
                <a:gd name="connsiteY9" fmla="*/ 315755 h 315755"/>
                <a:gd name="connsiteX10" fmla="*/ 442090 w 1690323"/>
                <a:gd name="connsiteY10" fmla="*/ 315754 h 315755"/>
                <a:gd name="connsiteX11" fmla="*/ 5546 w 1690323"/>
                <a:gd name="connsiteY11" fmla="*/ 18673 h 315755"/>
                <a:gd name="connsiteX12" fmla="*/ 0 w 1690323"/>
                <a:gd name="connsiteY12" fmla="*/ 0 h 31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0323" h="315755">
                  <a:moveTo>
                    <a:pt x="0" y="0"/>
                  </a:moveTo>
                  <a:lnTo>
                    <a:pt x="181625" y="0"/>
                  </a:lnTo>
                  <a:lnTo>
                    <a:pt x="188119" y="11963"/>
                  </a:lnTo>
                  <a:cubicBezTo>
                    <a:pt x="241245" y="90601"/>
                    <a:pt x="331214" y="142303"/>
                    <a:pt x="433259" y="142303"/>
                  </a:cubicBezTo>
                  <a:lnTo>
                    <a:pt x="1257853" y="142303"/>
                  </a:lnTo>
                  <a:cubicBezTo>
                    <a:pt x="1359897" y="142303"/>
                    <a:pt x="1449866" y="90601"/>
                    <a:pt x="1502993" y="11963"/>
                  </a:cubicBezTo>
                  <a:lnTo>
                    <a:pt x="1509486" y="0"/>
                  </a:lnTo>
                  <a:lnTo>
                    <a:pt x="1690323" y="0"/>
                  </a:lnTo>
                  <a:lnTo>
                    <a:pt x="1681240" y="29261"/>
                  </a:lnTo>
                  <a:cubicBezTo>
                    <a:pt x="1610030" y="197622"/>
                    <a:pt x="1443321" y="315755"/>
                    <a:pt x="1249022" y="315755"/>
                  </a:cubicBezTo>
                  <a:lnTo>
                    <a:pt x="442090" y="315754"/>
                  </a:lnTo>
                  <a:cubicBezTo>
                    <a:pt x="243742" y="315754"/>
                    <a:pt x="74148" y="192647"/>
                    <a:pt x="5546" y="1867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77800" dist="88900" dir="2700000" sx="98000" sy="98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lt1"/>
                </a:solidFill>
                <a:sym typeface="+mn-lt"/>
              </a:endParaRPr>
            </a:p>
          </p:txBody>
        </p:sp>
      </p:grpSp>
      <p:sp>
        <p:nvSpPr>
          <p:cNvPr id="44" name="圆角矩形 3">
            <a:extLst>
              <a:ext uri="{FF2B5EF4-FFF2-40B4-BE49-F238E27FC236}">
                <a16:creationId xmlns:a16="http://schemas.microsoft.com/office/drawing/2014/main" id="{2ADEAAE1-B3DC-4FB7-BADE-52252B17ECE3}"/>
              </a:ext>
            </a:extLst>
          </p:cNvPr>
          <p:cNvSpPr/>
          <p:nvPr/>
        </p:nvSpPr>
        <p:spPr>
          <a:xfrm>
            <a:off x="2565419" y="4030888"/>
            <a:ext cx="1437120" cy="184732"/>
          </a:xfrm>
          <a:prstGeom prst="roundRect">
            <a:avLst>
              <a:gd name="adj" fmla="val 50000"/>
            </a:avLst>
          </a:prstGeom>
          <a:solidFill>
            <a:srgbClr val="ECD1B5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lt1"/>
              </a:solidFill>
              <a:sym typeface="+mn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7BF70ED-CA78-4E48-8404-1A2B1A5295B1}"/>
              </a:ext>
            </a:extLst>
          </p:cNvPr>
          <p:cNvSpPr txBox="1"/>
          <p:nvPr/>
        </p:nvSpPr>
        <p:spPr>
          <a:xfrm>
            <a:off x="1734584" y="346546"/>
            <a:ext cx="9952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28B93"/>
                </a:solidFill>
                <a:latin typeface="+mj-lt"/>
              </a:rPr>
              <a:t>ФУНКЦИИ     ПЕДАГОГИЧЕСКОГО     ОБЩЕНИЯ</a:t>
            </a:r>
          </a:p>
        </p:txBody>
      </p:sp>
      <p:sp>
        <p:nvSpPr>
          <p:cNvPr id="61" name="모서리가 둥근 직사각형 34">
            <a:extLst>
              <a:ext uri="{FF2B5EF4-FFF2-40B4-BE49-F238E27FC236}">
                <a16:creationId xmlns:a16="http://schemas.microsoft.com/office/drawing/2014/main" id="{16BF72E7-6C70-43DC-B0A7-69D654C8AD07}"/>
              </a:ext>
            </a:extLst>
          </p:cNvPr>
          <p:cNvSpPr/>
          <p:nvPr/>
        </p:nvSpPr>
        <p:spPr>
          <a:xfrm>
            <a:off x="4566009" y="1778189"/>
            <a:ext cx="2706858" cy="8889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alpha val="17000"/>
              </a:schemeClr>
            </a:solidFill>
          </a:ln>
          <a:effectLst>
            <a:glow rad="571500">
              <a:schemeClr val="bg1"/>
            </a:glow>
            <a:outerShdw blurRad="952500" dist="381000" dir="3420000" sx="163000" sy="163000" algn="tl" rotWithShape="0">
              <a:srgbClr val="ECD1B5">
                <a:alpha val="0"/>
              </a:srgbClr>
            </a:outerShdw>
            <a:softEdge rad="48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ko-KR" altLang="en-US" sz="700" dirty="0">
              <a:ln>
                <a:solidFill>
                  <a:schemeClr val="bg1"/>
                </a:solidFill>
              </a:ln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B49391D-F4D8-49AD-BC3B-D17A593B942D}"/>
              </a:ext>
            </a:extLst>
          </p:cNvPr>
          <p:cNvSpPr txBox="1"/>
          <p:nvPr/>
        </p:nvSpPr>
        <p:spPr>
          <a:xfrm>
            <a:off x="4510333" y="2053384"/>
            <a:ext cx="3405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СОЦИАЛЬНОГО КОНТРОЛЯ</a:t>
            </a:r>
          </a:p>
        </p:txBody>
      </p:sp>
      <p:sp>
        <p:nvSpPr>
          <p:cNvPr id="46" name="弧形 27">
            <a:extLst>
              <a:ext uri="{FF2B5EF4-FFF2-40B4-BE49-F238E27FC236}">
                <a16:creationId xmlns:a16="http://schemas.microsoft.com/office/drawing/2014/main" id="{52AA69B0-763B-4DD8-BD04-FC7A24697B20}"/>
              </a:ext>
            </a:extLst>
          </p:cNvPr>
          <p:cNvSpPr/>
          <p:nvPr/>
        </p:nvSpPr>
        <p:spPr>
          <a:xfrm rot="7495208" flipV="1">
            <a:off x="5598443" y="2756286"/>
            <a:ext cx="796919" cy="560294"/>
          </a:xfrm>
          <a:custGeom>
            <a:avLst/>
            <a:gdLst>
              <a:gd name="connsiteX0" fmla="*/ 696422 w 1398064"/>
              <a:gd name="connsiteY0" fmla="*/ 5 h 1398064"/>
              <a:gd name="connsiteX1" fmla="*/ 1192399 w 1398064"/>
              <a:gd name="connsiteY1" fmla="*/ 203820 h 1398064"/>
              <a:gd name="connsiteX2" fmla="*/ 1398064 w 1398064"/>
              <a:gd name="connsiteY2" fmla="*/ 699032 h 1398064"/>
              <a:gd name="connsiteX3" fmla="*/ 699032 w 1398064"/>
              <a:gd name="connsiteY3" fmla="*/ 699032 h 1398064"/>
              <a:gd name="connsiteX4" fmla="*/ 696422 w 1398064"/>
              <a:gd name="connsiteY4" fmla="*/ 5 h 1398064"/>
              <a:gd name="connsiteX0" fmla="*/ 696422 w 1398064"/>
              <a:gd name="connsiteY0" fmla="*/ 5 h 1398064"/>
              <a:gd name="connsiteX1" fmla="*/ 1192399 w 1398064"/>
              <a:gd name="connsiteY1" fmla="*/ 203820 h 1398064"/>
              <a:gd name="connsiteX2" fmla="*/ 1398064 w 1398064"/>
              <a:gd name="connsiteY2" fmla="*/ 699032 h 1398064"/>
              <a:gd name="connsiteX0" fmla="*/ 0 w 701642"/>
              <a:gd name="connsiteY0" fmla="*/ 5 h 699032"/>
              <a:gd name="connsiteX1" fmla="*/ 495977 w 701642"/>
              <a:gd name="connsiteY1" fmla="*/ 203820 h 699032"/>
              <a:gd name="connsiteX2" fmla="*/ 701642 w 701642"/>
              <a:gd name="connsiteY2" fmla="*/ 699032 h 699032"/>
              <a:gd name="connsiteX3" fmla="*/ 2610 w 701642"/>
              <a:gd name="connsiteY3" fmla="*/ 699032 h 699032"/>
              <a:gd name="connsiteX4" fmla="*/ 0 w 701642"/>
              <a:gd name="connsiteY4" fmla="*/ 5 h 699032"/>
              <a:gd name="connsiteX0" fmla="*/ 0 w 701642"/>
              <a:gd name="connsiteY0" fmla="*/ 5 h 699032"/>
              <a:gd name="connsiteX1" fmla="*/ 460808 w 701642"/>
              <a:gd name="connsiteY1" fmla="*/ 388458 h 699032"/>
              <a:gd name="connsiteX2" fmla="*/ 701642 w 701642"/>
              <a:gd name="connsiteY2" fmla="*/ 699032 h 6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1642" h="699032" stroke="0" extrusionOk="0">
                <a:moveTo>
                  <a:pt x="0" y="5"/>
                </a:moveTo>
                <a:cubicBezTo>
                  <a:pt x="185846" y="-689"/>
                  <a:pt x="364318" y="72652"/>
                  <a:pt x="495977" y="203820"/>
                </a:cubicBezTo>
                <a:cubicBezTo>
                  <a:pt x="627636" y="334988"/>
                  <a:pt x="701642" y="513185"/>
                  <a:pt x="701642" y="699032"/>
                </a:cubicBezTo>
                <a:lnTo>
                  <a:pt x="2610" y="699032"/>
                </a:lnTo>
                <a:lnTo>
                  <a:pt x="0" y="5"/>
                </a:lnTo>
                <a:close/>
              </a:path>
              <a:path w="701642" h="699032" fill="none">
                <a:moveTo>
                  <a:pt x="0" y="5"/>
                </a:moveTo>
                <a:cubicBezTo>
                  <a:pt x="185846" y="-689"/>
                  <a:pt x="329149" y="257290"/>
                  <a:pt x="460808" y="388458"/>
                </a:cubicBezTo>
                <a:cubicBezTo>
                  <a:pt x="592467" y="519626"/>
                  <a:pt x="701642" y="513185"/>
                  <a:pt x="701642" y="699032"/>
                </a:cubicBezTo>
              </a:path>
            </a:pathLst>
          </a:custGeom>
          <a:noFill/>
          <a:ln w="6350" cap="flat" cmpd="sng" algn="ctr">
            <a:solidFill>
              <a:srgbClr val="545871"/>
            </a:solidFill>
            <a:prstDash val="solid"/>
            <a:miter lim="800000"/>
            <a:headEnd type="arrow"/>
            <a:tailEnd type="oval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모서리가 둥근 직사각형 34">
            <a:extLst>
              <a:ext uri="{FF2B5EF4-FFF2-40B4-BE49-F238E27FC236}">
                <a16:creationId xmlns:a16="http://schemas.microsoft.com/office/drawing/2014/main" id="{97F47F48-3C46-40CE-903A-E9982B0037A0}"/>
              </a:ext>
            </a:extLst>
          </p:cNvPr>
          <p:cNvSpPr/>
          <p:nvPr/>
        </p:nvSpPr>
        <p:spPr>
          <a:xfrm>
            <a:off x="9870302" y="2294946"/>
            <a:ext cx="2321698" cy="8889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alpha val="17000"/>
              </a:schemeClr>
            </a:solidFill>
          </a:ln>
          <a:effectLst>
            <a:glow rad="571500">
              <a:schemeClr val="bg1"/>
            </a:glow>
            <a:outerShdw blurRad="952500" dist="381000" dir="3420000" sx="163000" sy="163000" algn="tl" rotWithShape="0">
              <a:srgbClr val="ECD1B5">
                <a:alpha val="0"/>
              </a:srgbClr>
            </a:outerShdw>
            <a:softEdge rad="48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ko-KR" altLang="en-US" sz="700" dirty="0">
              <a:ln>
                <a:solidFill>
                  <a:schemeClr val="bg1"/>
                </a:solidFill>
              </a:ln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5" name="弧形 28">
            <a:extLst>
              <a:ext uri="{FF2B5EF4-FFF2-40B4-BE49-F238E27FC236}">
                <a16:creationId xmlns:a16="http://schemas.microsoft.com/office/drawing/2014/main" id="{B48EBC42-2B34-47CD-9450-1731CDC18E23}"/>
              </a:ext>
            </a:extLst>
          </p:cNvPr>
          <p:cNvSpPr/>
          <p:nvPr/>
        </p:nvSpPr>
        <p:spPr>
          <a:xfrm rot="16200000" flipH="1" flipV="1">
            <a:off x="10522855" y="3144193"/>
            <a:ext cx="701642" cy="699032"/>
          </a:xfrm>
          <a:custGeom>
            <a:avLst/>
            <a:gdLst>
              <a:gd name="connsiteX0" fmla="*/ 696422 w 1398064"/>
              <a:gd name="connsiteY0" fmla="*/ 5 h 1398064"/>
              <a:gd name="connsiteX1" fmla="*/ 1192399 w 1398064"/>
              <a:gd name="connsiteY1" fmla="*/ 203820 h 1398064"/>
              <a:gd name="connsiteX2" fmla="*/ 1398064 w 1398064"/>
              <a:gd name="connsiteY2" fmla="*/ 699032 h 1398064"/>
              <a:gd name="connsiteX3" fmla="*/ 699032 w 1398064"/>
              <a:gd name="connsiteY3" fmla="*/ 699032 h 1398064"/>
              <a:gd name="connsiteX4" fmla="*/ 696422 w 1398064"/>
              <a:gd name="connsiteY4" fmla="*/ 5 h 1398064"/>
              <a:gd name="connsiteX0" fmla="*/ 696422 w 1398064"/>
              <a:gd name="connsiteY0" fmla="*/ 5 h 1398064"/>
              <a:gd name="connsiteX1" fmla="*/ 1192399 w 1398064"/>
              <a:gd name="connsiteY1" fmla="*/ 203820 h 1398064"/>
              <a:gd name="connsiteX2" fmla="*/ 1398064 w 1398064"/>
              <a:gd name="connsiteY2" fmla="*/ 699032 h 1398064"/>
              <a:gd name="connsiteX0" fmla="*/ 0 w 701642"/>
              <a:gd name="connsiteY0" fmla="*/ 5 h 699032"/>
              <a:gd name="connsiteX1" fmla="*/ 495977 w 701642"/>
              <a:gd name="connsiteY1" fmla="*/ 203820 h 699032"/>
              <a:gd name="connsiteX2" fmla="*/ 701642 w 701642"/>
              <a:gd name="connsiteY2" fmla="*/ 699032 h 699032"/>
              <a:gd name="connsiteX3" fmla="*/ 2610 w 701642"/>
              <a:gd name="connsiteY3" fmla="*/ 699032 h 699032"/>
              <a:gd name="connsiteX4" fmla="*/ 0 w 701642"/>
              <a:gd name="connsiteY4" fmla="*/ 5 h 699032"/>
              <a:gd name="connsiteX0" fmla="*/ 0 w 701642"/>
              <a:gd name="connsiteY0" fmla="*/ 5 h 699032"/>
              <a:gd name="connsiteX1" fmla="*/ 381677 w 701642"/>
              <a:gd name="connsiteY1" fmla="*/ 388459 h 699032"/>
              <a:gd name="connsiteX2" fmla="*/ 701642 w 701642"/>
              <a:gd name="connsiteY2" fmla="*/ 699032 h 6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1642" h="699032" stroke="0" extrusionOk="0">
                <a:moveTo>
                  <a:pt x="0" y="5"/>
                </a:moveTo>
                <a:cubicBezTo>
                  <a:pt x="185846" y="-689"/>
                  <a:pt x="364318" y="72652"/>
                  <a:pt x="495977" y="203820"/>
                </a:cubicBezTo>
                <a:cubicBezTo>
                  <a:pt x="627636" y="334988"/>
                  <a:pt x="701642" y="513185"/>
                  <a:pt x="701642" y="699032"/>
                </a:cubicBezTo>
                <a:lnTo>
                  <a:pt x="2610" y="699032"/>
                </a:lnTo>
                <a:lnTo>
                  <a:pt x="0" y="5"/>
                </a:lnTo>
                <a:close/>
              </a:path>
              <a:path w="701642" h="699032" fill="none">
                <a:moveTo>
                  <a:pt x="0" y="5"/>
                </a:moveTo>
                <a:cubicBezTo>
                  <a:pt x="185846" y="-689"/>
                  <a:pt x="250018" y="257291"/>
                  <a:pt x="381677" y="388459"/>
                </a:cubicBezTo>
                <a:cubicBezTo>
                  <a:pt x="513336" y="519627"/>
                  <a:pt x="701642" y="513185"/>
                  <a:pt x="701642" y="699032"/>
                </a:cubicBezTo>
              </a:path>
            </a:pathLst>
          </a:custGeom>
          <a:noFill/>
          <a:ln w="6350" cap="flat" cmpd="sng" algn="ctr">
            <a:solidFill>
              <a:srgbClr val="545871"/>
            </a:solidFill>
            <a:prstDash val="solid"/>
            <a:miter lim="800000"/>
            <a:headEnd type="arrow"/>
            <a:tailEnd type="oval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724D071-328D-4930-BAD4-E5EFFF6472D3}"/>
              </a:ext>
            </a:extLst>
          </p:cNvPr>
          <p:cNvSpPr txBox="1"/>
          <p:nvPr/>
        </p:nvSpPr>
        <p:spPr>
          <a:xfrm>
            <a:off x="10120635" y="2667101"/>
            <a:ext cx="2172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ЭКСПРЕССИВНАЯ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9299F0-F4F0-47C6-90F0-746D22EB06C4}"/>
              </a:ext>
            </a:extLst>
          </p:cNvPr>
          <p:cNvSpPr txBox="1"/>
          <p:nvPr/>
        </p:nvSpPr>
        <p:spPr>
          <a:xfrm>
            <a:off x="102243" y="2602668"/>
            <a:ext cx="2135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ПОЗНАВАТЕЛЬНАЯ</a:t>
            </a:r>
            <a:endParaRPr lang="ru-RU" dirty="0"/>
          </a:p>
        </p:txBody>
      </p:sp>
      <p:sp>
        <p:nvSpPr>
          <p:cNvPr id="33" name="弧形 27">
            <a:extLst>
              <a:ext uri="{FF2B5EF4-FFF2-40B4-BE49-F238E27FC236}">
                <a16:creationId xmlns:a16="http://schemas.microsoft.com/office/drawing/2014/main" id="{5AF48351-C583-47A2-A7B9-3A3B50563B1A}"/>
              </a:ext>
            </a:extLst>
          </p:cNvPr>
          <p:cNvSpPr/>
          <p:nvPr/>
        </p:nvSpPr>
        <p:spPr>
          <a:xfrm rot="5400000" flipV="1">
            <a:off x="769308" y="3142295"/>
            <a:ext cx="701642" cy="699032"/>
          </a:xfrm>
          <a:custGeom>
            <a:avLst/>
            <a:gdLst>
              <a:gd name="connsiteX0" fmla="*/ 696422 w 1398064"/>
              <a:gd name="connsiteY0" fmla="*/ 5 h 1398064"/>
              <a:gd name="connsiteX1" fmla="*/ 1192399 w 1398064"/>
              <a:gd name="connsiteY1" fmla="*/ 203820 h 1398064"/>
              <a:gd name="connsiteX2" fmla="*/ 1398064 w 1398064"/>
              <a:gd name="connsiteY2" fmla="*/ 699032 h 1398064"/>
              <a:gd name="connsiteX3" fmla="*/ 699032 w 1398064"/>
              <a:gd name="connsiteY3" fmla="*/ 699032 h 1398064"/>
              <a:gd name="connsiteX4" fmla="*/ 696422 w 1398064"/>
              <a:gd name="connsiteY4" fmla="*/ 5 h 1398064"/>
              <a:gd name="connsiteX0" fmla="*/ 696422 w 1398064"/>
              <a:gd name="connsiteY0" fmla="*/ 5 h 1398064"/>
              <a:gd name="connsiteX1" fmla="*/ 1192399 w 1398064"/>
              <a:gd name="connsiteY1" fmla="*/ 203820 h 1398064"/>
              <a:gd name="connsiteX2" fmla="*/ 1398064 w 1398064"/>
              <a:gd name="connsiteY2" fmla="*/ 699032 h 1398064"/>
              <a:gd name="connsiteX0" fmla="*/ 0 w 701642"/>
              <a:gd name="connsiteY0" fmla="*/ 5 h 699032"/>
              <a:gd name="connsiteX1" fmla="*/ 495977 w 701642"/>
              <a:gd name="connsiteY1" fmla="*/ 203820 h 699032"/>
              <a:gd name="connsiteX2" fmla="*/ 701642 w 701642"/>
              <a:gd name="connsiteY2" fmla="*/ 699032 h 699032"/>
              <a:gd name="connsiteX3" fmla="*/ 2610 w 701642"/>
              <a:gd name="connsiteY3" fmla="*/ 699032 h 699032"/>
              <a:gd name="connsiteX4" fmla="*/ 0 w 701642"/>
              <a:gd name="connsiteY4" fmla="*/ 5 h 699032"/>
              <a:gd name="connsiteX0" fmla="*/ 0 w 701642"/>
              <a:gd name="connsiteY0" fmla="*/ 5 h 699032"/>
              <a:gd name="connsiteX1" fmla="*/ 390470 w 701642"/>
              <a:gd name="connsiteY1" fmla="*/ 423628 h 699032"/>
              <a:gd name="connsiteX2" fmla="*/ 701642 w 701642"/>
              <a:gd name="connsiteY2" fmla="*/ 699032 h 6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1642" h="699032" stroke="0" extrusionOk="0">
                <a:moveTo>
                  <a:pt x="0" y="5"/>
                </a:moveTo>
                <a:cubicBezTo>
                  <a:pt x="185846" y="-689"/>
                  <a:pt x="364318" y="72652"/>
                  <a:pt x="495977" y="203820"/>
                </a:cubicBezTo>
                <a:cubicBezTo>
                  <a:pt x="627636" y="334988"/>
                  <a:pt x="701642" y="513185"/>
                  <a:pt x="701642" y="699032"/>
                </a:cubicBezTo>
                <a:lnTo>
                  <a:pt x="2610" y="699032"/>
                </a:lnTo>
                <a:lnTo>
                  <a:pt x="0" y="5"/>
                </a:lnTo>
                <a:close/>
              </a:path>
              <a:path w="701642" h="699032" fill="none">
                <a:moveTo>
                  <a:pt x="0" y="5"/>
                </a:moveTo>
                <a:cubicBezTo>
                  <a:pt x="185846" y="-689"/>
                  <a:pt x="258811" y="292460"/>
                  <a:pt x="390470" y="423628"/>
                </a:cubicBezTo>
                <a:cubicBezTo>
                  <a:pt x="522129" y="554796"/>
                  <a:pt x="701642" y="513185"/>
                  <a:pt x="701642" y="699032"/>
                </a:cubicBezTo>
              </a:path>
            </a:pathLst>
          </a:custGeom>
          <a:noFill/>
          <a:ln w="6350" cap="flat" cmpd="sng" algn="ctr">
            <a:solidFill>
              <a:srgbClr val="545871"/>
            </a:solidFill>
            <a:prstDash val="solid"/>
            <a:miter lim="800000"/>
            <a:headEnd type="arrow"/>
            <a:tailEnd type="oval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DDDBDB-574C-4941-8E45-1AD13943F6F7}"/>
              </a:ext>
            </a:extLst>
          </p:cNvPr>
          <p:cNvSpPr txBox="1"/>
          <p:nvPr/>
        </p:nvSpPr>
        <p:spPr>
          <a:xfrm>
            <a:off x="1681155" y="5284069"/>
            <a:ext cx="2152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РЕГУЛЯТИВНАЯ</a:t>
            </a:r>
            <a:endParaRPr lang="ru-RU" dirty="0"/>
          </a:p>
        </p:txBody>
      </p:sp>
      <p:sp>
        <p:nvSpPr>
          <p:cNvPr id="30" name="弧形 29">
            <a:extLst>
              <a:ext uri="{FF2B5EF4-FFF2-40B4-BE49-F238E27FC236}">
                <a16:creationId xmlns:a16="http://schemas.microsoft.com/office/drawing/2014/main" id="{7B8B1739-4B1C-423A-85A3-1DE2DD0F2037}"/>
              </a:ext>
            </a:extLst>
          </p:cNvPr>
          <p:cNvSpPr/>
          <p:nvPr/>
        </p:nvSpPr>
        <p:spPr>
          <a:xfrm flipV="1">
            <a:off x="3538672" y="4769002"/>
            <a:ext cx="701642" cy="699032"/>
          </a:xfrm>
          <a:custGeom>
            <a:avLst/>
            <a:gdLst>
              <a:gd name="connsiteX0" fmla="*/ 696422 w 1398064"/>
              <a:gd name="connsiteY0" fmla="*/ 5 h 1398064"/>
              <a:gd name="connsiteX1" fmla="*/ 1192399 w 1398064"/>
              <a:gd name="connsiteY1" fmla="*/ 203820 h 1398064"/>
              <a:gd name="connsiteX2" fmla="*/ 1398064 w 1398064"/>
              <a:gd name="connsiteY2" fmla="*/ 699032 h 1398064"/>
              <a:gd name="connsiteX3" fmla="*/ 699032 w 1398064"/>
              <a:gd name="connsiteY3" fmla="*/ 699032 h 1398064"/>
              <a:gd name="connsiteX4" fmla="*/ 696422 w 1398064"/>
              <a:gd name="connsiteY4" fmla="*/ 5 h 1398064"/>
              <a:gd name="connsiteX0" fmla="*/ 696422 w 1398064"/>
              <a:gd name="connsiteY0" fmla="*/ 5 h 1398064"/>
              <a:gd name="connsiteX1" fmla="*/ 1192399 w 1398064"/>
              <a:gd name="connsiteY1" fmla="*/ 203820 h 1398064"/>
              <a:gd name="connsiteX2" fmla="*/ 1398064 w 1398064"/>
              <a:gd name="connsiteY2" fmla="*/ 699032 h 1398064"/>
              <a:gd name="connsiteX0" fmla="*/ 0 w 701642"/>
              <a:gd name="connsiteY0" fmla="*/ 5 h 699032"/>
              <a:gd name="connsiteX1" fmla="*/ 495977 w 701642"/>
              <a:gd name="connsiteY1" fmla="*/ 203820 h 699032"/>
              <a:gd name="connsiteX2" fmla="*/ 701642 w 701642"/>
              <a:gd name="connsiteY2" fmla="*/ 699032 h 699032"/>
              <a:gd name="connsiteX3" fmla="*/ 2610 w 701642"/>
              <a:gd name="connsiteY3" fmla="*/ 699032 h 699032"/>
              <a:gd name="connsiteX4" fmla="*/ 0 w 701642"/>
              <a:gd name="connsiteY4" fmla="*/ 5 h 699032"/>
              <a:gd name="connsiteX0" fmla="*/ 0 w 701642"/>
              <a:gd name="connsiteY0" fmla="*/ 5 h 699032"/>
              <a:gd name="connsiteX1" fmla="*/ 293754 w 701642"/>
              <a:gd name="connsiteY1" fmla="*/ 238989 h 699032"/>
              <a:gd name="connsiteX2" fmla="*/ 701642 w 701642"/>
              <a:gd name="connsiteY2" fmla="*/ 699032 h 6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1642" h="699032" stroke="0" extrusionOk="0">
                <a:moveTo>
                  <a:pt x="0" y="5"/>
                </a:moveTo>
                <a:cubicBezTo>
                  <a:pt x="185846" y="-689"/>
                  <a:pt x="364318" y="72652"/>
                  <a:pt x="495977" y="203820"/>
                </a:cubicBezTo>
                <a:cubicBezTo>
                  <a:pt x="627636" y="334988"/>
                  <a:pt x="701642" y="513185"/>
                  <a:pt x="701642" y="699032"/>
                </a:cubicBezTo>
                <a:lnTo>
                  <a:pt x="2610" y="699032"/>
                </a:lnTo>
                <a:lnTo>
                  <a:pt x="0" y="5"/>
                </a:lnTo>
                <a:close/>
              </a:path>
              <a:path w="701642" h="699032" fill="none">
                <a:moveTo>
                  <a:pt x="0" y="5"/>
                </a:moveTo>
                <a:cubicBezTo>
                  <a:pt x="185846" y="-689"/>
                  <a:pt x="162095" y="107821"/>
                  <a:pt x="293754" y="238989"/>
                </a:cubicBezTo>
                <a:cubicBezTo>
                  <a:pt x="425413" y="370157"/>
                  <a:pt x="701642" y="513185"/>
                  <a:pt x="701642" y="699032"/>
                </a:cubicBezTo>
              </a:path>
            </a:pathLst>
          </a:custGeom>
          <a:noFill/>
          <a:ln w="6350" cap="flat" cmpd="sng" algn="ctr">
            <a:solidFill>
              <a:srgbClr val="545871"/>
            </a:solidFill>
            <a:prstDash val="solid"/>
            <a:miter lim="800000"/>
            <a:headEnd type="arrow"/>
            <a:tailEnd type="oval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弧形 30">
            <a:extLst>
              <a:ext uri="{FF2B5EF4-FFF2-40B4-BE49-F238E27FC236}">
                <a16:creationId xmlns:a16="http://schemas.microsoft.com/office/drawing/2014/main" id="{60C02F71-FCE0-49B4-B457-91DC3F38367C}"/>
              </a:ext>
            </a:extLst>
          </p:cNvPr>
          <p:cNvSpPr/>
          <p:nvPr/>
        </p:nvSpPr>
        <p:spPr>
          <a:xfrm flipH="1" flipV="1">
            <a:off x="7778619" y="4769002"/>
            <a:ext cx="701642" cy="699032"/>
          </a:xfrm>
          <a:custGeom>
            <a:avLst/>
            <a:gdLst>
              <a:gd name="connsiteX0" fmla="*/ 696422 w 1398064"/>
              <a:gd name="connsiteY0" fmla="*/ 5 h 1398064"/>
              <a:gd name="connsiteX1" fmla="*/ 1192399 w 1398064"/>
              <a:gd name="connsiteY1" fmla="*/ 203820 h 1398064"/>
              <a:gd name="connsiteX2" fmla="*/ 1398064 w 1398064"/>
              <a:gd name="connsiteY2" fmla="*/ 699032 h 1398064"/>
              <a:gd name="connsiteX3" fmla="*/ 699032 w 1398064"/>
              <a:gd name="connsiteY3" fmla="*/ 699032 h 1398064"/>
              <a:gd name="connsiteX4" fmla="*/ 696422 w 1398064"/>
              <a:gd name="connsiteY4" fmla="*/ 5 h 1398064"/>
              <a:gd name="connsiteX0" fmla="*/ 696422 w 1398064"/>
              <a:gd name="connsiteY0" fmla="*/ 5 h 1398064"/>
              <a:gd name="connsiteX1" fmla="*/ 1192399 w 1398064"/>
              <a:gd name="connsiteY1" fmla="*/ 203820 h 1398064"/>
              <a:gd name="connsiteX2" fmla="*/ 1398064 w 1398064"/>
              <a:gd name="connsiteY2" fmla="*/ 699032 h 1398064"/>
              <a:gd name="connsiteX0" fmla="*/ 0 w 701642"/>
              <a:gd name="connsiteY0" fmla="*/ 5 h 699032"/>
              <a:gd name="connsiteX1" fmla="*/ 495977 w 701642"/>
              <a:gd name="connsiteY1" fmla="*/ 203820 h 699032"/>
              <a:gd name="connsiteX2" fmla="*/ 701642 w 701642"/>
              <a:gd name="connsiteY2" fmla="*/ 699032 h 699032"/>
              <a:gd name="connsiteX3" fmla="*/ 2610 w 701642"/>
              <a:gd name="connsiteY3" fmla="*/ 699032 h 699032"/>
              <a:gd name="connsiteX4" fmla="*/ 0 w 701642"/>
              <a:gd name="connsiteY4" fmla="*/ 5 h 699032"/>
              <a:gd name="connsiteX0" fmla="*/ 0 w 701642"/>
              <a:gd name="connsiteY0" fmla="*/ 5 h 699032"/>
              <a:gd name="connsiteX1" fmla="*/ 232208 w 701642"/>
              <a:gd name="connsiteY1" fmla="*/ 230197 h 699032"/>
              <a:gd name="connsiteX2" fmla="*/ 701642 w 701642"/>
              <a:gd name="connsiteY2" fmla="*/ 699032 h 6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1642" h="699032" stroke="0" extrusionOk="0">
                <a:moveTo>
                  <a:pt x="0" y="5"/>
                </a:moveTo>
                <a:cubicBezTo>
                  <a:pt x="185846" y="-689"/>
                  <a:pt x="364318" y="72652"/>
                  <a:pt x="495977" y="203820"/>
                </a:cubicBezTo>
                <a:cubicBezTo>
                  <a:pt x="627636" y="334988"/>
                  <a:pt x="701642" y="513185"/>
                  <a:pt x="701642" y="699032"/>
                </a:cubicBezTo>
                <a:lnTo>
                  <a:pt x="2610" y="699032"/>
                </a:lnTo>
                <a:lnTo>
                  <a:pt x="0" y="5"/>
                </a:lnTo>
                <a:close/>
              </a:path>
              <a:path w="701642" h="699032" fill="none">
                <a:moveTo>
                  <a:pt x="0" y="5"/>
                </a:moveTo>
                <a:cubicBezTo>
                  <a:pt x="185846" y="-689"/>
                  <a:pt x="100549" y="99029"/>
                  <a:pt x="232208" y="230197"/>
                </a:cubicBezTo>
                <a:cubicBezTo>
                  <a:pt x="363867" y="361365"/>
                  <a:pt x="701642" y="513185"/>
                  <a:pt x="701642" y="699032"/>
                </a:cubicBezTo>
              </a:path>
            </a:pathLst>
          </a:custGeom>
          <a:noFill/>
          <a:ln w="6350" cap="flat" cmpd="sng" algn="ctr">
            <a:solidFill>
              <a:srgbClr val="545871"/>
            </a:solidFill>
            <a:prstDash val="solid"/>
            <a:miter lim="800000"/>
            <a:headEnd type="arrow"/>
            <a:tailEnd type="oval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F342A1B-0907-48BB-8251-F7C6506DAAD9}"/>
              </a:ext>
            </a:extLst>
          </p:cNvPr>
          <p:cNvSpPr txBox="1"/>
          <p:nvPr/>
        </p:nvSpPr>
        <p:spPr>
          <a:xfrm>
            <a:off x="8634862" y="5284670"/>
            <a:ext cx="2072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СОЦИАЛИЗАЦИИ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151340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>
            <a:extLst>
              <a:ext uri="{FF2B5EF4-FFF2-40B4-BE49-F238E27FC236}">
                <a16:creationId xmlns:a16="http://schemas.microsoft.com/office/drawing/2014/main" id="{D8E018F5-4947-430C-BE58-EAA854E42A4C}"/>
              </a:ext>
            </a:extLst>
          </p:cNvPr>
          <p:cNvSpPr/>
          <p:nvPr/>
        </p:nvSpPr>
        <p:spPr>
          <a:xfrm>
            <a:off x="5481638" y="3603650"/>
            <a:ext cx="781050" cy="750221"/>
          </a:xfrm>
          <a:prstGeom prst="rect">
            <a:avLst/>
          </a:prstGeom>
          <a:solidFill>
            <a:srgbClr val="728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5">
            <a:extLst>
              <a:ext uri="{FF2B5EF4-FFF2-40B4-BE49-F238E27FC236}">
                <a16:creationId xmlns:a16="http://schemas.microsoft.com/office/drawing/2014/main" id="{F88D18E7-D4BD-4BDC-A82A-B37724C7DE9C}"/>
              </a:ext>
            </a:extLst>
          </p:cNvPr>
          <p:cNvGrpSpPr/>
          <p:nvPr/>
        </p:nvGrpSpPr>
        <p:grpSpPr>
          <a:xfrm flipH="1">
            <a:off x="399520" y="716058"/>
            <a:ext cx="4167853" cy="5425883"/>
            <a:chOff x="2812690" y="1619091"/>
            <a:chExt cx="2537076" cy="4399483"/>
          </a:xfrm>
        </p:grpSpPr>
        <p:sp>
          <p:nvSpPr>
            <p:cNvPr id="7" name="Rectangle 26">
              <a:extLst>
                <a:ext uri="{FF2B5EF4-FFF2-40B4-BE49-F238E27FC236}">
                  <a16:creationId xmlns:a16="http://schemas.microsoft.com/office/drawing/2014/main" id="{5A631CB1-F4FE-4473-A627-288DE63009A3}"/>
                </a:ext>
              </a:extLst>
            </p:cNvPr>
            <p:cNvSpPr/>
            <p:nvPr/>
          </p:nvSpPr>
          <p:spPr>
            <a:xfrm>
              <a:off x="3012966" y="1940560"/>
              <a:ext cx="2336800" cy="4078014"/>
            </a:xfrm>
            <a:prstGeom prst="rect">
              <a:avLst/>
            </a:prstGeom>
            <a:solidFill>
              <a:srgbClr val="728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5A404101-B97E-404E-92EA-21822BC89527}"/>
                </a:ext>
              </a:extLst>
            </p:cNvPr>
            <p:cNvSpPr/>
            <p:nvPr/>
          </p:nvSpPr>
          <p:spPr>
            <a:xfrm>
              <a:off x="2812690" y="1619091"/>
              <a:ext cx="2336800" cy="4078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E5EDD86-1E26-488D-AAD2-09FF20D289CA}"/>
              </a:ext>
            </a:extLst>
          </p:cNvPr>
          <p:cNvSpPr txBox="1"/>
          <p:nvPr/>
        </p:nvSpPr>
        <p:spPr>
          <a:xfrm>
            <a:off x="1152525" y="890669"/>
            <a:ext cx="4495800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latin typeface="+mj-lt"/>
              </a:rPr>
              <a:t>ЛИЧНОСТНЫЕ ОСОБЕННОСТИ ПЕДАГОГОВ, ЗАТРУДНЯЮЩИЕ ОБЩЕНИЕ С УЧАЩИМИСЯ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81D5A0-D4C7-441E-B003-063B875D9842}"/>
              </a:ext>
            </a:extLst>
          </p:cNvPr>
          <p:cNvSpPr txBox="1"/>
          <p:nvPr/>
        </p:nvSpPr>
        <p:spPr>
          <a:xfrm>
            <a:off x="5479257" y="3530006"/>
            <a:ext cx="9810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latin typeface="+mj-lt"/>
              </a:rPr>
              <a:t>02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0E9493E3-8A96-440B-9C50-95789A92E863}"/>
              </a:ext>
            </a:extLst>
          </p:cNvPr>
          <p:cNvSpPr/>
          <p:nvPr/>
        </p:nvSpPr>
        <p:spPr>
          <a:xfrm>
            <a:off x="5486400" y="1295096"/>
            <a:ext cx="781050" cy="750221"/>
          </a:xfrm>
          <a:prstGeom prst="rect">
            <a:avLst/>
          </a:prstGeom>
          <a:solidFill>
            <a:srgbClr val="728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D3C5ED-F5C5-4546-B84B-0756F4B0F226}"/>
              </a:ext>
            </a:extLst>
          </p:cNvPr>
          <p:cNvSpPr txBox="1"/>
          <p:nvPr/>
        </p:nvSpPr>
        <p:spPr>
          <a:xfrm>
            <a:off x="5481638" y="1214320"/>
            <a:ext cx="981075" cy="830997"/>
          </a:xfrm>
          <a:prstGeom prst="rect">
            <a:avLst/>
          </a:prstGeom>
          <a:noFill/>
          <a:ln>
            <a:noFill/>
          </a:ln>
          <a:effectLst>
            <a:glow rad="355600"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r>
              <a:rPr lang="ru-RU" sz="4800" dirty="0">
                <a:latin typeface="+mj-lt"/>
              </a:rPr>
              <a:t>01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4DC6E9-B790-4480-9FB3-0CE85630612B}"/>
              </a:ext>
            </a:extLst>
          </p:cNvPr>
          <p:cNvSpPr txBox="1"/>
          <p:nvPr/>
        </p:nvSpPr>
        <p:spPr>
          <a:xfrm>
            <a:off x="6791325" y="1477051"/>
            <a:ext cx="4810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latin typeface="+mj-lt"/>
              </a:rPr>
              <a:t>СТЕРЕОТИП ОБ  УСПЕВАЕМОСТИ</a:t>
            </a:r>
            <a:endParaRPr lang="ru-RU" sz="2400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FC6F28-0A46-4EC2-A82B-7548D71468B7}"/>
              </a:ext>
            </a:extLst>
          </p:cNvPr>
          <p:cNvSpPr txBox="1"/>
          <p:nvPr/>
        </p:nvSpPr>
        <p:spPr>
          <a:xfrm>
            <a:off x="7722394" y="3714671"/>
            <a:ext cx="3152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latin typeface="+mj-lt"/>
              </a:rPr>
              <a:t>ВНЕШНИЙ  ВИД</a:t>
            </a:r>
            <a:endParaRPr lang="ru-RU" sz="2400" i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E9581E-37AD-4BEB-8294-1BE2C9302FD0}"/>
              </a:ext>
            </a:extLst>
          </p:cNvPr>
          <p:cNvSpPr txBox="1"/>
          <p:nvPr/>
        </p:nvSpPr>
        <p:spPr>
          <a:xfrm>
            <a:off x="7557953" y="1934350"/>
            <a:ext cx="3033847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/>
              <a:t>ХОРОШО УЧИТСЯ – ХОРОШИЙ</a:t>
            </a:r>
            <a:br>
              <a:rPr lang="ru-RU" sz="1600" dirty="0"/>
            </a:br>
            <a:r>
              <a:rPr lang="ru-RU" sz="1600" dirty="0"/>
              <a:t>ПЛОХО УЧИТСЯ – ПЛОХОЙ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A02240-633B-4AC4-969A-1F15413190A9}"/>
              </a:ext>
            </a:extLst>
          </p:cNvPr>
          <p:cNvSpPr txBox="1"/>
          <p:nvPr/>
        </p:nvSpPr>
        <p:spPr>
          <a:xfrm>
            <a:off x="7208043" y="4183114"/>
            <a:ext cx="4181475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/>
              <a:t>ПРИВЛЕКАЮТ ВНИМАНИЕ – ХОРОШИЕ</a:t>
            </a:r>
            <a:br>
              <a:rPr lang="ru-RU" sz="1600" dirty="0"/>
            </a:br>
            <a:r>
              <a:rPr lang="ru-RU" sz="1600" dirty="0"/>
              <a:t>НЕ ПРИВЛЕКАЮТ ВНИМАНИЕ - ПЛОХИЕ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3" name="弧形 27">
            <a:extLst>
              <a:ext uri="{FF2B5EF4-FFF2-40B4-BE49-F238E27FC236}">
                <a16:creationId xmlns:a16="http://schemas.microsoft.com/office/drawing/2014/main" id="{50362E2A-A394-4779-B773-55E5C34CC9EF}"/>
              </a:ext>
            </a:extLst>
          </p:cNvPr>
          <p:cNvSpPr/>
          <p:nvPr/>
        </p:nvSpPr>
        <p:spPr>
          <a:xfrm rot="17867281" flipV="1">
            <a:off x="8194432" y="5720463"/>
            <a:ext cx="2003910" cy="1400541"/>
          </a:xfrm>
          <a:custGeom>
            <a:avLst/>
            <a:gdLst>
              <a:gd name="connsiteX0" fmla="*/ 696422 w 1398064"/>
              <a:gd name="connsiteY0" fmla="*/ 5 h 1398064"/>
              <a:gd name="connsiteX1" fmla="*/ 1192399 w 1398064"/>
              <a:gd name="connsiteY1" fmla="*/ 203820 h 1398064"/>
              <a:gd name="connsiteX2" fmla="*/ 1398064 w 1398064"/>
              <a:gd name="connsiteY2" fmla="*/ 699032 h 1398064"/>
              <a:gd name="connsiteX3" fmla="*/ 699032 w 1398064"/>
              <a:gd name="connsiteY3" fmla="*/ 699032 h 1398064"/>
              <a:gd name="connsiteX4" fmla="*/ 696422 w 1398064"/>
              <a:gd name="connsiteY4" fmla="*/ 5 h 1398064"/>
              <a:gd name="connsiteX0" fmla="*/ 696422 w 1398064"/>
              <a:gd name="connsiteY0" fmla="*/ 5 h 1398064"/>
              <a:gd name="connsiteX1" fmla="*/ 1192399 w 1398064"/>
              <a:gd name="connsiteY1" fmla="*/ 203820 h 1398064"/>
              <a:gd name="connsiteX2" fmla="*/ 1398064 w 1398064"/>
              <a:gd name="connsiteY2" fmla="*/ 699032 h 1398064"/>
              <a:gd name="connsiteX0" fmla="*/ 0 w 701642"/>
              <a:gd name="connsiteY0" fmla="*/ 5 h 699032"/>
              <a:gd name="connsiteX1" fmla="*/ 495977 w 701642"/>
              <a:gd name="connsiteY1" fmla="*/ 203820 h 699032"/>
              <a:gd name="connsiteX2" fmla="*/ 701642 w 701642"/>
              <a:gd name="connsiteY2" fmla="*/ 699032 h 699032"/>
              <a:gd name="connsiteX3" fmla="*/ 2610 w 701642"/>
              <a:gd name="connsiteY3" fmla="*/ 699032 h 699032"/>
              <a:gd name="connsiteX4" fmla="*/ 0 w 701642"/>
              <a:gd name="connsiteY4" fmla="*/ 5 h 699032"/>
              <a:gd name="connsiteX0" fmla="*/ 0 w 701642"/>
              <a:gd name="connsiteY0" fmla="*/ 5 h 699032"/>
              <a:gd name="connsiteX1" fmla="*/ 460808 w 701642"/>
              <a:gd name="connsiteY1" fmla="*/ 388458 h 699032"/>
              <a:gd name="connsiteX2" fmla="*/ 701642 w 701642"/>
              <a:gd name="connsiteY2" fmla="*/ 699032 h 6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1642" h="699032" stroke="0" extrusionOk="0">
                <a:moveTo>
                  <a:pt x="0" y="5"/>
                </a:moveTo>
                <a:cubicBezTo>
                  <a:pt x="185846" y="-689"/>
                  <a:pt x="364318" y="72652"/>
                  <a:pt x="495977" y="203820"/>
                </a:cubicBezTo>
                <a:cubicBezTo>
                  <a:pt x="627636" y="334988"/>
                  <a:pt x="701642" y="513185"/>
                  <a:pt x="701642" y="699032"/>
                </a:cubicBezTo>
                <a:lnTo>
                  <a:pt x="2610" y="699032"/>
                </a:lnTo>
                <a:lnTo>
                  <a:pt x="0" y="5"/>
                </a:lnTo>
                <a:close/>
              </a:path>
              <a:path w="701642" h="699032" fill="none">
                <a:moveTo>
                  <a:pt x="0" y="5"/>
                </a:moveTo>
                <a:cubicBezTo>
                  <a:pt x="185846" y="-689"/>
                  <a:pt x="329149" y="257290"/>
                  <a:pt x="460808" y="388458"/>
                </a:cubicBezTo>
                <a:cubicBezTo>
                  <a:pt x="592467" y="519626"/>
                  <a:pt x="701642" y="513185"/>
                  <a:pt x="701642" y="699032"/>
                </a:cubicBezTo>
              </a:path>
            </a:pathLst>
          </a:custGeom>
          <a:noFill/>
          <a:ln w="6350" cap="flat" cmpd="sng" algn="ctr">
            <a:solidFill>
              <a:srgbClr val="545871"/>
            </a:solidFill>
            <a:prstDash val="solid"/>
            <a:miter lim="800000"/>
            <a:headEnd type="arrow"/>
            <a:tailEnd type="oval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4077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5">
            <a:extLst>
              <a:ext uri="{FF2B5EF4-FFF2-40B4-BE49-F238E27FC236}">
                <a16:creationId xmlns:a16="http://schemas.microsoft.com/office/drawing/2014/main" id="{C89A00C6-ABE6-41AB-8120-8C77300AF5A4}"/>
              </a:ext>
            </a:extLst>
          </p:cNvPr>
          <p:cNvSpPr/>
          <p:nvPr/>
        </p:nvSpPr>
        <p:spPr>
          <a:xfrm>
            <a:off x="-2152696" y="-3345340"/>
            <a:ext cx="6531766" cy="6531766"/>
          </a:xfrm>
          <a:prstGeom prst="ellipse">
            <a:avLst/>
          </a:prstGeom>
          <a:solidFill>
            <a:srgbClr val="728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弧形 27">
            <a:extLst>
              <a:ext uri="{FF2B5EF4-FFF2-40B4-BE49-F238E27FC236}">
                <a16:creationId xmlns:a16="http://schemas.microsoft.com/office/drawing/2014/main" id="{23CACED5-C129-40F6-8D4E-B3C9ABF873F0}"/>
              </a:ext>
            </a:extLst>
          </p:cNvPr>
          <p:cNvSpPr/>
          <p:nvPr/>
        </p:nvSpPr>
        <p:spPr>
          <a:xfrm rot="17867281" flipV="1">
            <a:off x="8218245" y="-533823"/>
            <a:ext cx="2003910" cy="1400541"/>
          </a:xfrm>
          <a:custGeom>
            <a:avLst/>
            <a:gdLst>
              <a:gd name="connsiteX0" fmla="*/ 696422 w 1398064"/>
              <a:gd name="connsiteY0" fmla="*/ 5 h 1398064"/>
              <a:gd name="connsiteX1" fmla="*/ 1192399 w 1398064"/>
              <a:gd name="connsiteY1" fmla="*/ 203820 h 1398064"/>
              <a:gd name="connsiteX2" fmla="*/ 1398064 w 1398064"/>
              <a:gd name="connsiteY2" fmla="*/ 699032 h 1398064"/>
              <a:gd name="connsiteX3" fmla="*/ 699032 w 1398064"/>
              <a:gd name="connsiteY3" fmla="*/ 699032 h 1398064"/>
              <a:gd name="connsiteX4" fmla="*/ 696422 w 1398064"/>
              <a:gd name="connsiteY4" fmla="*/ 5 h 1398064"/>
              <a:gd name="connsiteX0" fmla="*/ 696422 w 1398064"/>
              <a:gd name="connsiteY0" fmla="*/ 5 h 1398064"/>
              <a:gd name="connsiteX1" fmla="*/ 1192399 w 1398064"/>
              <a:gd name="connsiteY1" fmla="*/ 203820 h 1398064"/>
              <a:gd name="connsiteX2" fmla="*/ 1398064 w 1398064"/>
              <a:gd name="connsiteY2" fmla="*/ 699032 h 1398064"/>
              <a:gd name="connsiteX0" fmla="*/ 0 w 701642"/>
              <a:gd name="connsiteY0" fmla="*/ 5 h 699032"/>
              <a:gd name="connsiteX1" fmla="*/ 495977 w 701642"/>
              <a:gd name="connsiteY1" fmla="*/ 203820 h 699032"/>
              <a:gd name="connsiteX2" fmla="*/ 701642 w 701642"/>
              <a:gd name="connsiteY2" fmla="*/ 699032 h 699032"/>
              <a:gd name="connsiteX3" fmla="*/ 2610 w 701642"/>
              <a:gd name="connsiteY3" fmla="*/ 699032 h 699032"/>
              <a:gd name="connsiteX4" fmla="*/ 0 w 701642"/>
              <a:gd name="connsiteY4" fmla="*/ 5 h 699032"/>
              <a:gd name="connsiteX0" fmla="*/ 0 w 701642"/>
              <a:gd name="connsiteY0" fmla="*/ 5 h 699032"/>
              <a:gd name="connsiteX1" fmla="*/ 460808 w 701642"/>
              <a:gd name="connsiteY1" fmla="*/ 388458 h 699032"/>
              <a:gd name="connsiteX2" fmla="*/ 701642 w 701642"/>
              <a:gd name="connsiteY2" fmla="*/ 699032 h 6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1642" h="699032" stroke="0" extrusionOk="0">
                <a:moveTo>
                  <a:pt x="0" y="5"/>
                </a:moveTo>
                <a:cubicBezTo>
                  <a:pt x="185846" y="-689"/>
                  <a:pt x="364318" y="72652"/>
                  <a:pt x="495977" y="203820"/>
                </a:cubicBezTo>
                <a:cubicBezTo>
                  <a:pt x="627636" y="334988"/>
                  <a:pt x="701642" y="513185"/>
                  <a:pt x="701642" y="699032"/>
                </a:cubicBezTo>
                <a:lnTo>
                  <a:pt x="2610" y="699032"/>
                </a:lnTo>
                <a:lnTo>
                  <a:pt x="0" y="5"/>
                </a:lnTo>
                <a:close/>
              </a:path>
              <a:path w="701642" h="699032" fill="none">
                <a:moveTo>
                  <a:pt x="0" y="5"/>
                </a:moveTo>
                <a:cubicBezTo>
                  <a:pt x="185846" y="-689"/>
                  <a:pt x="329149" y="257290"/>
                  <a:pt x="460808" y="388458"/>
                </a:cubicBezTo>
                <a:cubicBezTo>
                  <a:pt x="592467" y="519626"/>
                  <a:pt x="701642" y="513185"/>
                  <a:pt x="701642" y="699032"/>
                </a:cubicBezTo>
              </a:path>
            </a:pathLst>
          </a:custGeom>
          <a:noFill/>
          <a:ln w="6350" cap="flat" cmpd="sng" algn="ctr">
            <a:solidFill>
              <a:srgbClr val="545871"/>
            </a:solidFill>
            <a:prstDash val="solid"/>
            <a:miter lim="800000"/>
            <a:headEnd type="arrow"/>
            <a:tailEnd type="oval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741B3-BA3A-48CA-8FA4-E35110703407}"/>
              </a:ext>
            </a:extLst>
          </p:cNvPr>
          <p:cNvSpPr txBox="1"/>
          <p:nvPr/>
        </p:nvSpPr>
        <p:spPr>
          <a:xfrm>
            <a:off x="8267700" y="1497568"/>
            <a:ext cx="3924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728B93"/>
                </a:solidFill>
                <a:latin typeface="+mj-lt"/>
              </a:rPr>
              <a:t>РЕШЕНИЕ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2B0EA1-DAFA-41C1-9D41-1731EF3B4372}"/>
              </a:ext>
            </a:extLst>
          </p:cNvPr>
          <p:cNvSpPr txBox="1"/>
          <p:nvPr/>
        </p:nvSpPr>
        <p:spPr>
          <a:xfrm>
            <a:off x="-1265818" y="244596"/>
            <a:ext cx="6096000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>
                <a:solidFill>
                  <a:srgbClr val="F7EBEB"/>
                </a:solidFill>
                <a:latin typeface="+mj-lt"/>
              </a:rPr>
              <a:t>ЭФФЕКТ </a:t>
            </a:r>
          </a:p>
          <a:p>
            <a:pPr algn="ctr">
              <a:lnSpc>
                <a:spcPct val="150000"/>
              </a:lnSpc>
            </a:pPr>
            <a:r>
              <a:rPr lang="ru-RU" sz="3600" dirty="0">
                <a:solidFill>
                  <a:srgbClr val="F7EBEB"/>
                </a:solidFill>
                <a:latin typeface="+mj-lt"/>
              </a:rPr>
              <a:t>ПИГМАЛИОНА</a:t>
            </a:r>
            <a:endParaRPr lang="ru-RU" sz="3600" dirty="0">
              <a:solidFill>
                <a:srgbClr val="F7EBEB"/>
              </a:solidFill>
            </a:endParaRPr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D0862523-1B32-4171-8AB7-797CC6E04464}"/>
              </a:ext>
            </a:extLst>
          </p:cNvPr>
          <p:cNvSpPr/>
          <p:nvPr/>
        </p:nvSpPr>
        <p:spPr>
          <a:xfrm>
            <a:off x="7312125" y="2928103"/>
            <a:ext cx="516648" cy="516648"/>
          </a:xfrm>
          <a:prstGeom prst="ellipse">
            <a:avLst/>
          </a:prstGeom>
          <a:solidFill>
            <a:srgbClr val="728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61C936-783E-426D-8F5E-75E8921EDB52}"/>
              </a:ext>
            </a:extLst>
          </p:cNvPr>
          <p:cNvSpPr txBox="1"/>
          <p:nvPr/>
        </p:nvSpPr>
        <p:spPr>
          <a:xfrm>
            <a:off x="8370549" y="2863261"/>
            <a:ext cx="4186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ФОРМИРОВАНИЕ ПОЗИТИВНОЙ </a:t>
            </a:r>
            <a:br>
              <a:rPr lang="ru-RU" sz="1800" dirty="0"/>
            </a:br>
            <a:r>
              <a:rPr lang="ru-RU" sz="1800" dirty="0"/>
              <a:t>«Я-КОНЦЕПЦИИ»</a:t>
            </a:r>
            <a:endParaRPr lang="ru-RU" dirty="0"/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7C736EB2-5EAE-4D02-8EEB-EEC69A01AF69}"/>
              </a:ext>
            </a:extLst>
          </p:cNvPr>
          <p:cNvSpPr/>
          <p:nvPr/>
        </p:nvSpPr>
        <p:spPr>
          <a:xfrm>
            <a:off x="7312125" y="3924986"/>
            <a:ext cx="516648" cy="516648"/>
          </a:xfrm>
          <a:prstGeom prst="ellipse">
            <a:avLst/>
          </a:prstGeom>
          <a:solidFill>
            <a:srgbClr val="728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AC7652-9E2A-4740-A3EA-6349C1561BD1}"/>
              </a:ext>
            </a:extLst>
          </p:cNvPr>
          <p:cNvSpPr txBox="1"/>
          <p:nvPr/>
        </p:nvSpPr>
        <p:spPr>
          <a:xfrm>
            <a:off x="8370549" y="3998644"/>
            <a:ext cx="2874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ВЕРА В СИЛЫ КАЖДОГО УЧЕНИКА</a:t>
            </a:r>
          </a:p>
        </p:txBody>
      </p:sp>
      <p:sp>
        <p:nvSpPr>
          <p:cNvPr id="27" name="Oval 5">
            <a:extLst>
              <a:ext uri="{FF2B5EF4-FFF2-40B4-BE49-F238E27FC236}">
                <a16:creationId xmlns:a16="http://schemas.microsoft.com/office/drawing/2014/main" id="{E4CFB47C-183D-4768-A171-8C21B29C2B98}"/>
              </a:ext>
            </a:extLst>
          </p:cNvPr>
          <p:cNvSpPr/>
          <p:nvPr/>
        </p:nvSpPr>
        <p:spPr>
          <a:xfrm>
            <a:off x="7312125" y="5003726"/>
            <a:ext cx="516648" cy="516648"/>
          </a:xfrm>
          <a:prstGeom prst="ellipse">
            <a:avLst/>
          </a:prstGeom>
          <a:solidFill>
            <a:srgbClr val="728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2EF2DF-BC6C-452B-8E86-5861443B1EBA}"/>
              </a:ext>
            </a:extLst>
          </p:cNvPr>
          <p:cNvSpPr txBox="1"/>
          <p:nvPr/>
        </p:nvSpPr>
        <p:spPr>
          <a:xfrm>
            <a:off x="8370549" y="4938884"/>
            <a:ext cx="2874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ОТКРЫТИЕ СКРЫТЫХ СПОСОБНОСТЕЙ</a:t>
            </a:r>
          </a:p>
        </p:txBody>
      </p:sp>
      <p:sp>
        <p:nvSpPr>
          <p:cNvPr id="31" name="Oval 5">
            <a:extLst>
              <a:ext uri="{FF2B5EF4-FFF2-40B4-BE49-F238E27FC236}">
                <a16:creationId xmlns:a16="http://schemas.microsoft.com/office/drawing/2014/main" id="{81089283-909E-4E32-A85F-C037C477ECBB}"/>
              </a:ext>
            </a:extLst>
          </p:cNvPr>
          <p:cNvSpPr/>
          <p:nvPr/>
        </p:nvSpPr>
        <p:spPr>
          <a:xfrm>
            <a:off x="7496791" y="3112768"/>
            <a:ext cx="147316" cy="147316"/>
          </a:xfrm>
          <a:prstGeom prst="ellipse">
            <a:avLst/>
          </a:prstGeom>
          <a:solidFill>
            <a:srgbClr val="ECD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5">
            <a:extLst>
              <a:ext uri="{FF2B5EF4-FFF2-40B4-BE49-F238E27FC236}">
                <a16:creationId xmlns:a16="http://schemas.microsoft.com/office/drawing/2014/main" id="{52683B76-39A3-487B-9F8D-E2338CFD993B}"/>
              </a:ext>
            </a:extLst>
          </p:cNvPr>
          <p:cNvSpPr/>
          <p:nvPr/>
        </p:nvSpPr>
        <p:spPr>
          <a:xfrm>
            <a:off x="7496791" y="4109652"/>
            <a:ext cx="147316" cy="147316"/>
          </a:xfrm>
          <a:prstGeom prst="ellipse">
            <a:avLst/>
          </a:prstGeom>
          <a:solidFill>
            <a:srgbClr val="ECD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AFEAE81F-71C9-4299-9953-734081D79790}"/>
              </a:ext>
            </a:extLst>
          </p:cNvPr>
          <p:cNvSpPr/>
          <p:nvPr/>
        </p:nvSpPr>
        <p:spPr>
          <a:xfrm>
            <a:off x="7496791" y="5188391"/>
            <a:ext cx="147316" cy="147316"/>
          </a:xfrm>
          <a:prstGeom prst="ellipse">
            <a:avLst/>
          </a:prstGeom>
          <a:solidFill>
            <a:srgbClr val="ECD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Знак ''минус'' 37">
            <a:extLst>
              <a:ext uri="{FF2B5EF4-FFF2-40B4-BE49-F238E27FC236}">
                <a16:creationId xmlns:a16="http://schemas.microsoft.com/office/drawing/2014/main" id="{505DC15C-7856-43D3-A4EB-D7537DB02E00}"/>
              </a:ext>
            </a:extLst>
          </p:cNvPr>
          <p:cNvSpPr/>
          <p:nvPr/>
        </p:nvSpPr>
        <p:spPr>
          <a:xfrm>
            <a:off x="5941213" y="-5215716"/>
            <a:ext cx="72000" cy="18144000"/>
          </a:xfrm>
          <a:prstGeom prst="mathMinus">
            <a:avLst/>
          </a:prstGeom>
          <a:solidFill>
            <a:srgbClr val="728B93"/>
          </a:solidFill>
          <a:ln>
            <a:solidFill>
              <a:srgbClr val="728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4F33D8-C6BC-4543-9936-3095AFD85726}"/>
              </a:ext>
            </a:extLst>
          </p:cNvPr>
          <p:cNvSpPr txBox="1"/>
          <p:nvPr/>
        </p:nvSpPr>
        <p:spPr>
          <a:xfrm>
            <a:off x="802496" y="3566416"/>
            <a:ext cx="42862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ВЕРА УЧИТЕЛЯ В УЧЕНИКА </a:t>
            </a:r>
            <a:br>
              <a:rPr lang="ru-RU" sz="2400" dirty="0"/>
            </a:br>
            <a:r>
              <a:rPr lang="ru-RU" sz="2400" dirty="0"/>
              <a:t>+ </a:t>
            </a:r>
            <a:br>
              <a:rPr lang="ru-RU" sz="2400" dirty="0"/>
            </a:br>
            <a:r>
              <a:rPr lang="ru-RU" sz="2400" dirty="0"/>
              <a:t>МОТИВАЦИЯ</a:t>
            </a:r>
            <a:br>
              <a:rPr lang="ru-RU" sz="2400" dirty="0"/>
            </a:br>
            <a:r>
              <a:rPr lang="ru-RU" sz="2400" dirty="0"/>
              <a:t>+ </a:t>
            </a:r>
            <a:br>
              <a:rPr lang="ru-RU" sz="2400" dirty="0"/>
            </a:br>
            <a:r>
              <a:rPr lang="ru-RU" sz="2400" dirty="0"/>
              <a:t>ПООЩРЕНИЯ</a:t>
            </a:r>
            <a:br>
              <a:rPr lang="ru-RU" sz="2400" dirty="0"/>
            </a:br>
            <a:r>
              <a:rPr lang="ru-RU" sz="2400" dirty="0"/>
              <a:t>= </a:t>
            </a:r>
            <a:br>
              <a:rPr lang="ru-RU" sz="2400" dirty="0"/>
            </a:br>
            <a:r>
              <a:rPr lang="ru-RU" sz="2400" dirty="0"/>
              <a:t>СПОСОБНЫЙ И УВЕРЕННЫЙ УЧЕНИК</a:t>
            </a:r>
          </a:p>
        </p:txBody>
      </p:sp>
      <p:cxnSp>
        <p:nvCxnSpPr>
          <p:cNvPr id="43" name="Соединитель: изогнутый 42">
            <a:extLst>
              <a:ext uri="{FF2B5EF4-FFF2-40B4-BE49-F238E27FC236}">
                <a16:creationId xmlns:a16="http://schemas.microsoft.com/office/drawing/2014/main" id="{19A6DEAF-852B-41A5-AEF0-1A4F47496645}"/>
              </a:ext>
            </a:extLst>
          </p:cNvPr>
          <p:cNvCxnSpPr>
            <a:cxnSpLocks/>
          </p:cNvCxnSpPr>
          <p:nvPr/>
        </p:nvCxnSpPr>
        <p:spPr>
          <a:xfrm rot="5400000">
            <a:off x="3437545" y="1628505"/>
            <a:ext cx="2130270" cy="1631908"/>
          </a:xfrm>
          <a:prstGeom prst="curvedConnector3">
            <a:avLst>
              <a:gd name="adj1" fmla="val 50000"/>
            </a:avLst>
          </a:prstGeom>
          <a:ln>
            <a:solidFill>
              <a:srgbClr val="728B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: изогнутый 48">
            <a:extLst>
              <a:ext uri="{FF2B5EF4-FFF2-40B4-BE49-F238E27FC236}">
                <a16:creationId xmlns:a16="http://schemas.microsoft.com/office/drawing/2014/main" id="{31B6C746-DF81-4DAE-AC2C-8110787A9D2D}"/>
              </a:ext>
            </a:extLst>
          </p:cNvPr>
          <p:cNvCxnSpPr>
            <a:cxnSpLocks/>
            <a:stCxn id="12" idx="0"/>
          </p:cNvCxnSpPr>
          <p:nvPr/>
        </p:nvCxnSpPr>
        <p:spPr>
          <a:xfrm rot="16200000" flipH="1">
            <a:off x="2983045" y="-956268"/>
            <a:ext cx="1134727" cy="3536454"/>
          </a:xfrm>
          <a:prstGeom prst="curvedConnector4">
            <a:avLst>
              <a:gd name="adj1" fmla="val -20146"/>
              <a:gd name="adj2" fmla="val 93094"/>
            </a:avLst>
          </a:prstGeom>
          <a:ln>
            <a:solidFill>
              <a:srgbClr val="728B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503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D72AF85E-7A3C-402E-89C8-EE25C29A43B5}"/>
              </a:ext>
            </a:extLst>
          </p:cNvPr>
          <p:cNvSpPr/>
          <p:nvPr/>
        </p:nvSpPr>
        <p:spPr>
          <a:xfrm>
            <a:off x="290634" y="177797"/>
            <a:ext cx="4070351" cy="1642211"/>
          </a:xfrm>
          <a:prstGeom prst="roundRect">
            <a:avLst>
              <a:gd name="adj" fmla="val 42199"/>
            </a:avLst>
          </a:prstGeom>
          <a:solidFill>
            <a:schemeClr val="bg1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E7167E-9BC4-427A-B364-80F0600D120E}"/>
              </a:ext>
            </a:extLst>
          </p:cNvPr>
          <p:cNvSpPr txBox="1"/>
          <p:nvPr/>
        </p:nvSpPr>
        <p:spPr>
          <a:xfrm>
            <a:off x="683603" y="369248"/>
            <a:ext cx="4070352" cy="1572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728B93"/>
                </a:solidFill>
                <a:latin typeface="+mj-lt"/>
                <a:ea typeface="Calibri" panose="020F0502020204030204" pitchFamily="34" charset="0"/>
              </a:rPr>
              <a:t>ОБЩЕНИЕ УЧИТЕЛЕЙ С РОДИТЕЛЯМИ УЧАЩИХСЯ</a:t>
            </a:r>
            <a:b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800" b="1" dirty="0">
              <a:solidFill>
                <a:srgbClr val="728B93"/>
              </a:solidFill>
              <a:latin typeface="+mj-lt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11CB4B8B-25EF-4188-AF3C-0E70A21B219B}"/>
              </a:ext>
            </a:extLst>
          </p:cNvPr>
          <p:cNvSpPr/>
          <p:nvPr/>
        </p:nvSpPr>
        <p:spPr>
          <a:xfrm>
            <a:off x="953580" y="2707384"/>
            <a:ext cx="2834640" cy="3566160"/>
          </a:xfrm>
          <a:prstGeom prst="rect">
            <a:avLst/>
          </a:prstGeom>
          <a:solidFill>
            <a:srgbClr val="728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5336BC26-A1CC-4743-8F86-2B3CDF37B003}"/>
              </a:ext>
            </a:extLst>
          </p:cNvPr>
          <p:cNvSpPr/>
          <p:nvPr/>
        </p:nvSpPr>
        <p:spPr>
          <a:xfrm>
            <a:off x="8774138" y="2707384"/>
            <a:ext cx="2834640" cy="3566160"/>
          </a:xfrm>
          <a:prstGeom prst="rect">
            <a:avLst/>
          </a:prstGeom>
          <a:solidFill>
            <a:srgbClr val="728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B85C8784-E72A-44F2-8479-E9E920DA2920}"/>
              </a:ext>
            </a:extLst>
          </p:cNvPr>
          <p:cNvSpPr/>
          <p:nvPr/>
        </p:nvSpPr>
        <p:spPr>
          <a:xfrm>
            <a:off x="4863859" y="2258975"/>
            <a:ext cx="2834640" cy="3566160"/>
          </a:xfrm>
          <a:prstGeom prst="rect">
            <a:avLst/>
          </a:prstGeom>
          <a:solidFill>
            <a:srgbClr val="ECD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9">
            <a:extLst>
              <a:ext uri="{FF2B5EF4-FFF2-40B4-BE49-F238E27FC236}">
                <a16:creationId xmlns:a16="http://schemas.microsoft.com/office/drawing/2014/main" id="{3F294818-33EF-4FEC-9E9F-8FE1D8523731}"/>
              </a:ext>
            </a:extLst>
          </p:cNvPr>
          <p:cNvSpPr/>
          <p:nvPr/>
        </p:nvSpPr>
        <p:spPr>
          <a:xfrm>
            <a:off x="1218283" y="3087812"/>
            <a:ext cx="2355997" cy="848061"/>
          </a:xfrm>
          <a:prstGeom prst="roundRect">
            <a:avLst>
              <a:gd name="adj" fmla="val 43496"/>
            </a:avLst>
          </a:prstGeom>
          <a:solidFill>
            <a:srgbClr val="ECD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9">
            <a:extLst>
              <a:ext uri="{FF2B5EF4-FFF2-40B4-BE49-F238E27FC236}">
                <a16:creationId xmlns:a16="http://schemas.microsoft.com/office/drawing/2014/main" id="{269FB804-705D-4041-AA4D-235555A9A609}"/>
              </a:ext>
            </a:extLst>
          </p:cNvPr>
          <p:cNvSpPr/>
          <p:nvPr/>
        </p:nvSpPr>
        <p:spPr>
          <a:xfrm>
            <a:off x="9193594" y="3016109"/>
            <a:ext cx="2153920" cy="825781"/>
          </a:xfrm>
          <a:prstGeom prst="roundRect">
            <a:avLst>
              <a:gd name="adj" fmla="val 43496"/>
            </a:avLst>
          </a:prstGeom>
          <a:solidFill>
            <a:srgbClr val="ECD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9">
            <a:extLst>
              <a:ext uri="{FF2B5EF4-FFF2-40B4-BE49-F238E27FC236}">
                <a16:creationId xmlns:a16="http://schemas.microsoft.com/office/drawing/2014/main" id="{33689018-319C-4719-B816-0A320BA80869}"/>
              </a:ext>
            </a:extLst>
          </p:cNvPr>
          <p:cNvSpPr/>
          <p:nvPr/>
        </p:nvSpPr>
        <p:spPr>
          <a:xfrm>
            <a:off x="5174653" y="2599479"/>
            <a:ext cx="2213051" cy="828184"/>
          </a:xfrm>
          <a:prstGeom prst="roundRect">
            <a:avLst>
              <a:gd name="adj" fmla="val 43496"/>
            </a:avLst>
          </a:prstGeom>
          <a:solidFill>
            <a:srgbClr val="728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0702C2-D014-43C4-88A1-8C23DB7A3E04}"/>
              </a:ext>
            </a:extLst>
          </p:cNvPr>
          <p:cNvSpPr txBox="1"/>
          <p:nvPr/>
        </p:nvSpPr>
        <p:spPr>
          <a:xfrm>
            <a:off x="1500667" y="3157899"/>
            <a:ext cx="31492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28B93"/>
                </a:solidFill>
                <a:latin typeface="+mj-lt"/>
                <a:ea typeface="Calibri" panose="020F0502020204030204" pitchFamily="34" charset="0"/>
              </a:rPr>
              <a:t>ИНФОРМАЦИЯ </a:t>
            </a:r>
            <a:br>
              <a:rPr lang="ru-RU" sz="2000" dirty="0">
                <a:solidFill>
                  <a:srgbClr val="728B93"/>
                </a:solidFill>
                <a:latin typeface="+mj-lt"/>
                <a:ea typeface="Calibri" panose="020F0502020204030204" pitchFamily="34" charset="0"/>
              </a:rPr>
            </a:br>
            <a:r>
              <a:rPr lang="ru-RU" sz="2000" dirty="0">
                <a:solidFill>
                  <a:srgbClr val="728B93"/>
                </a:solidFill>
                <a:latin typeface="+mj-lt"/>
                <a:ea typeface="Calibri" panose="020F0502020204030204" pitchFamily="34" charset="0"/>
              </a:rPr>
              <a:t>ОБ УЧАЩИХСЯ</a:t>
            </a:r>
            <a:endParaRPr lang="ru-RU" sz="2000" dirty="0">
              <a:solidFill>
                <a:srgbClr val="728B9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C0C92C-3B5F-4A1C-8F0E-049C564579D2}"/>
              </a:ext>
            </a:extLst>
          </p:cNvPr>
          <p:cNvSpPr txBox="1"/>
          <p:nvPr/>
        </p:nvSpPr>
        <p:spPr>
          <a:xfrm>
            <a:off x="9193594" y="3104497"/>
            <a:ext cx="2153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728B93"/>
                </a:solidFill>
                <a:latin typeface="+mj-lt"/>
                <a:ea typeface="Calibri" panose="020F0502020204030204" pitchFamily="34" charset="0"/>
              </a:rPr>
              <a:t>РОДИТЕЛЬСКИЕ СОБРАНИЯ</a:t>
            </a:r>
            <a:endParaRPr lang="ru-RU" sz="1800" dirty="0">
              <a:solidFill>
                <a:srgbClr val="728B93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379C8B-A4A3-4874-859D-7CE4288FEAD5}"/>
              </a:ext>
            </a:extLst>
          </p:cNvPr>
          <p:cNvSpPr txBox="1"/>
          <p:nvPr/>
        </p:nvSpPr>
        <p:spPr>
          <a:xfrm>
            <a:off x="751021" y="4542961"/>
            <a:ext cx="32905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7EBEB"/>
                </a:solidFill>
                <a:latin typeface="+mj-lt"/>
                <a:ea typeface="Calibri" panose="020F0502020204030204" pitchFamily="34" charset="0"/>
              </a:rPr>
              <a:t>ПОГОВОРИВ С РОДИТЕЛЯМИ, </a:t>
            </a:r>
            <a:br>
              <a:rPr lang="ru-RU" sz="1600" dirty="0">
                <a:solidFill>
                  <a:srgbClr val="F7EBEB"/>
                </a:solidFill>
                <a:latin typeface="+mj-lt"/>
                <a:ea typeface="Calibri" panose="020F0502020204030204" pitchFamily="34" charset="0"/>
              </a:rPr>
            </a:br>
            <a:r>
              <a:rPr lang="ru-RU" sz="1600" dirty="0">
                <a:solidFill>
                  <a:srgbClr val="F7EBEB"/>
                </a:solidFill>
                <a:latin typeface="+mj-lt"/>
                <a:ea typeface="Calibri" panose="020F0502020204030204" pitchFamily="34" charset="0"/>
              </a:rPr>
              <a:t>УЧИТЕЛЬ ДОЛЖЕН УЗНАТЬ ОСОБЕННОСТИ ЖИЗНИ </a:t>
            </a:r>
            <a:br>
              <a:rPr lang="ru-RU" sz="1600" dirty="0">
                <a:solidFill>
                  <a:srgbClr val="F7EBEB"/>
                </a:solidFill>
                <a:latin typeface="+mj-lt"/>
                <a:ea typeface="Calibri" panose="020F0502020204030204" pitchFamily="34" charset="0"/>
              </a:rPr>
            </a:br>
            <a:r>
              <a:rPr lang="ru-RU" sz="1600" dirty="0">
                <a:solidFill>
                  <a:srgbClr val="F7EBEB"/>
                </a:solidFill>
                <a:latin typeface="+mj-lt"/>
                <a:ea typeface="Calibri" panose="020F0502020204030204" pitchFamily="34" charset="0"/>
              </a:rPr>
              <a:t>УЧАЩЕГОСЯ</a:t>
            </a:r>
            <a:endParaRPr lang="ru-RU" sz="1600" dirty="0">
              <a:solidFill>
                <a:srgbClr val="F7EBEB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2FB765-0792-4AB3-B51B-DCBACD3D009D}"/>
              </a:ext>
            </a:extLst>
          </p:cNvPr>
          <p:cNvSpPr txBox="1"/>
          <p:nvPr/>
        </p:nvSpPr>
        <p:spPr>
          <a:xfrm>
            <a:off x="4613975" y="2690405"/>
            <a:ext cx="33344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ECD1B5"/>
                </a:solidFill>
                <a:latin typeface="+mj-lt"/>
                <a:ea typeface="Calibri" panose="020F0502020204030204" pitchFamily="34" charset="0"/>
              </a:rPr>
              <a:t>МНЕНИЕ УЧИТЕЛЯ </a:t>
            </a:r>
            <a:br>
              <a:rPr lang="ru-RU" sz="1800" dirty="0">
                <a:solidFill>
                  <a:srgbClr val="ECD1B5"/>
                </a:solidFill>
                <a:latin typeface="+mj-lt"/>
                <a:ea typeface="Calibri" panose="020F0502020204030204" pitchFamily="34" charset="0"/>
              </a:rPr>
            </a:br>
            <a:r>
              <a:rPr lang="ru-RU" sz="1800" dirty="0">
                <a:solidFill>
                  <a:srgbClr val="ECD1B5"/>
                </a:solidFill>
                <a:latin typeface="+mj-lt"/>
                <a:ea typeface="Calibri" panose="020F0502020204030204" pitchFamily="34" charset="0"/>
              </a:rPr>
              <a:t>ОБ УЧАЩЕМСЯ</a:t>
            </a:r>
            <a:endParaRPr lang="ru-RU" dirty="0">
              <a:solidFill>
                <a:srgbClr val="ECD1B5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EE6FC9-3E0B-4FE0-A472-5A0473BD736C}"/>
              </a:ext>
            </a:extLst>
          </p:cNvPr>
          <p:cNvSpPr txBox="1"/>
          <p:nvPr/>
        </p:nvSpPr>
        <p:spPr>
          <a:xfrm>
            <a:off x="4863859" y="3848129"/>
            <a:ext cx="29801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ГОВОРЯ ОБ УЧАЩЕМСЯ С РОДИТЕЛЕМ, УЧИТЕЛЬ НЕ ДОЛЖЕН ВЫСКАЗЫВАТЬ РЕЗКУЮ КРИТИКУ И ГОВОРИТЬ ТОЛЬКО О НЕДОСТАТКАХ УЧАЩЕГОСЯ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F98CD6-F276-47C2-8F71-F6FC98D80541}"/>
              </a:ext>
            </a:extLst>
          </p:cNvPr>
          <p:cNvSpPr txBox="1"/>
          <p:nvPr/>
        </p:nvSpPr>
        <p:spPr>
          <a:xfrm>
            <a:off x="8839342" y="4490464"/>
            <a:ext cx="27694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7EBEB"/>
                </a:solidFill>
                <a:latin typeface="+mj-lt"/>
                <a:ea typeface="Calibri" panose="020F0502020204030204" pitchFamily="34" charset="0"/>
              </a:rPr>
              <a:t>УЧИТЕЛЬ НЕ ДОЛЖЕН ГОВОРИТЬ О НЕДОСТАТКАХ УЧАЩЕГОСЯ В ПРИСУТСТВИИ ДРУГИХ РОДИТЕЛЕЙ И ДЕТЕЙ</a:t>
            </a:r>
            <a:endParaRPr lang="ru-RU" sz="1600" dirty="0">
              <a:solidFill>
                <a:srgbClr val="F7EBEB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0D6271-4C29-4B10-B668-B18E07199B97}"/>
              </a:ext>
            </a:extLst>
          </p:cNvPr>
          <p:cNvSpPr txBox="1"/>
          <p:nvPr/>
        </p:nvSpPr>
        <p:spPr>
          <a:xfrm>
            <a:off x="8981053" y="280694"/>
            <a:ext cx="3548056" cy="830997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</a:rPr>
              <a:t>ОСНОВНЫЕ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</a:rPr>
              <a:t>ПРАВИЛА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2" name="直接连接符 10">
            <a:extLst>
              <a:ext uri="{FF2B5EF4-FFF2-40B4-BE49-F238E27FC236}">
                <a16:creationId xmlns:a16="http://schemas.microsoft.com/office/drawing/2014/main" id="{3F44EDFF-EEC3-49CE-B5B6-3BF3BC758971}"/>
              </a:ext>
            </a:extLst>
          </p:cNvPr>
          <p:cNvCxnSpPr>
            <a:cxnSpLocks/>
          </p:cNvCxnSpPr>
          <p:nvPr/>
        </p:nvCxnSpPr>
        <p:spPr>
          <a:xfrm flipV="1">
            <a:off x="10650727" y="1155681"/>
            <a:ext cx="0" cy="122779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10">
            <a:extLst>
              <a:ext uri="{FF2B5EF4-FFF2-40B4-BE49-F238E27FC236}">
                <a16:creationId xmlns:a16="http://schemas.microsoft.com/office/drawing/2014/main" id="{0848E495-103B-4778-BF7A-E200CC4EFB19}"/>
              </a:ext>
            </a:extLst>
          </p:cNvPr>
          <p:cNvCxnSpPr>
            <a:cxnSpLocks/>
          </p:cNvCxnSpPr>
          <p:nvPr/>
        </p:nvCxnSpPr>
        <p:spPr>
          <a:xfrm flipV="1">
            <a:off x="6824550" y="790267"/>
            <a:ext cx="0" cy="112693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5">
            <a:extLst>
              <a:ext uri="{FF2B5EF4-FFF2-40B4-BE49-F238E27FC236}">
                <a16:creationId xmlns:a16="http://schemas.microsoft.com/office/drawing/2014/main" id="{F13345A0-7644-40CE-B567-BF317BE4776E}"/>
              </a:ext>
            </a:extLst>
          </p:cNvPr>
          <p:cNvCxnSpPr>
            <a:cxnSpLocks/>
          </p:cNvCxnSpPr>
          <p:nvPr/>
        </p:nvCxnSpPr>
        <p:spPr>
          <a:xfrm flipH="1">
            <a:off x="6793835" y="815177"/>
            <a:ext cx="318871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10">
            <a:extLst>
              <a:ext uri="{FF2B5EF4-FFF2-40B4-BE49-F238E27FC236}">
                <a16:creationId xmlns:a16="http://schemas.microsoft.com/office/drawing/2014/main" id="{BF074F1F-9CBD-4D82-B8F9-5034AA28F9AB}"/>
              </a:ext>
            </a:extLst>
          </p:cNvPr>
          <p:cNvCxnSpPr>
            <a:cxnSpLocks/>
          </p:cNvCxnSpPr>
          <p:nvPr/>
        </p:nvCxnSpPr>
        <p:spPr>
          <a:xfrm flipV="1">
            <a:off x="4608760" y="1820008"/>
            <a:ext cx="0" cy="112693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5">
            <a:extLst>
              <a:ext uri="{FF2B5EF4-FFF2-40B4-BE49-F238E27FC236}">
                <a16:creationId xmlns:a16="http://schemas.microsoft.com/office/drawing/2014/main" id="{F30AFC18-2031-401C-9D55-DEB1C253357F}"/>
              </a:ext>
            </a:extLst>
          </p:cNvPr>
          <p:cNvCxnSpPr>
            <a:cxnSpLocks/>
          </p:cNvCxnSpPr>
          <p:nvPr/>
        </p:nvCxnSpPr>
        <p:spPr>
          <a:xfrm flipH="1">
            <a:off x="4595039" y="817070"/>
            <a:ext cx="231541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10">
            <a:extLst>
              <a:ext uri="{FF2B5EF4-FFF2-40B4-BE49-F238E27FC236}">
                <a16:creationId xmlns:a16="http://schemas.microsoft.com/office/drawing/2014/main" id="{0DB419AD-BD75-480D-9A89-529388CF1ECF}"/>
              </a:ext>
            </a:extLst>
          </p:cNvPr>
          <p:cNvCxnSpPr>
            <a:cxnSpLocks/>
          </p:cNvCxnSpPr>
          <p:nvPr/>
        </p:nvCxnSpPr>
        <p:spPr>
          <a:xfrm flipV="1">
            <a:off x="4607985" y="790266"/>
            <a:ext cx="0" cy="112693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">
            <a:extLst>
              <a:ext uri="{FF2B5EF4-FFF2-40B4-BE49-F238E27FC236}">
                <a16:creationId xmlns:a16="http://schemas.microsoft.com/office/drawing/2014/main" id="{8F956190-4828-40FA-A436-45C882968251}"/>
              </a:ext>
            </a:extLst>
          </p:cNvPr>
          <p:cNvCxnSpPr>
            <a:cxnSpLocks/>
          </p:cNvCxnSpPr>
          <p:nvPr/>
        </p:nvCxnSpPr>
        <p:spPr>
          <a:xfrm flipH="1">
            <a:off x="4041541" y="2934178"/>
            <a:ext cx="56200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72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모서리가 둥근 직사각형 44">
            <a:extLst>
              <a:ext uri="{FF2B5EF4-FFF2-40B4-BE49-F238E27FC236}">
                <a16:creationId xmlns:a16="http://schemas.microsoft.com/office/drawing/2014/main" id="{01E7A1C4-7064-4EAE-BDD1-5818597FCB01}"/>
              </a:ext>
            </a:extLst>
          </p:cNvPr>
          <p:cNvSpPr/>
          <p:nvPr/>
        </p:nvSpPr>
        <p:spPr>
          <a:xfrm>
            <a:off x="125620" y="4453107"/>
            <a:ext cx="3866452" cy="2001765"/>
          </a:xfrm>
          <a:prstGeom prst="roundRect">
            <a:avLst>
              <a:gd name="adj" fmla="val 2025"/>
            </a:avLst>
          </a:prstGeom>
          <a:solidFill>
            <a:schemeClr val="bg1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>
              <a:lnSpc>
                <a:spcPct val="150000"/>
              </a:lnSpc>
            </a:pPr>
            <a:endParaRPr lang="ko-KR" altLang="en-US" sz="7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C10701F3-5E4D-4B67-A9BB-833D7BADC8F1}"/>
              </a:ext>
            </a:extLst>
          </p:cNvPr>
          <p:cNvGrpSpPr/>
          <p:nvPr/>
        </p:nvGrpSpPr>
        <p:grpSpPr>
          <a:xfrm flipH="1">
            <a:off x="381000" y="200713"/>
            <a:ext cx="8392790" cy="1654465"/>
            <a:chOff x="444247" y="1857528"/>
            <a:chExt cx="4905519" cy="1690398"/>
          </a:xfrm>
        </p:grpSpPr>
        <p:sp>
          <p:nvSpPr>
            <p:cNvPr id="5" name="Rectangle 26">
              <a:extLst>
                <a:ext uri="{FF2B5EF4-FFF2-40B4-BE49-F238E27FC236}">
                  <a16:creationId xmlns:a16="http://schemas.microsoft.com/office/drawing/2014/main" id="{C21540EB-40CA-45F8-9B42-DB8C5144953F}"/>
                </a:ext>
              </a:extLst>
            </p:cNvPr>
            <p:cNvSpPr/>
            <p:nvPr/>
          </p:nvSpPr>
          <p:spPr>
            <a:xfrm>
              <a:off x="444247" y="1940560"/>
              <a:ext cx="4905519" cy="1607366"/>
            </a:xfrm>
            <a:prstGeom prst="rect">
              <a:avLst/>
            </a:prstGeom>
            <a:solidFill>
              <a:srgbClr val="728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E8A2EF31-7C06-4454-87DE-AB7CDD90752E}"/>
                </a:ext>
              </a:extLst>
            </p:cNvPr>
            <p:cNvSpPr/>
            <p:nvPr/>
          </p:nvSpPr>
          <p:spPr>
            <a:xfrm>
              <a:off x="809193" y="1857528"/>
              <a:ext cx="4507076" cy="1562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FAEEC-812C-469C-B478-639BC5AB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4" y="36185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СТИЛИ ПЕДАГОГИЧЕСКОГО РУКОВОДСТВА </a:t>
            </a:r>
            <a:endParaRPr lang="ru-RU" sz="3200" dirty="0"/>
          </a:p>
        </p:txBody>
      </p:sp>
      <p:sp>
        <p:nvSpPr>
          <p:cNvPr id="8" name="Shape 1543">
            <a:extLst>
              <a:ext uri="{FF2B5EF4-FFF2-40B4-BE49-F238E27FC236}">
                <a16:creationId xmlns:a16="http://schemas.microsoft.com/office/drawing/2014/main" id="{41188023-641E-41F9-B4F6-3C94F1C81758}"/>
              </a:ext>
            </a:extLst>
          </p:cNvPr>
          <p:cNvSpPr/>
          <p:nvPr/>
        </p:nvSpPr>
        <p:spPr bwMode="auto">
          <a:xfrm rot="10800000">
            <a:off x="1245182" y="2740419"/>
            <a:ext cx="1681758" cy="1488877"/>
          </a:xfrm>
          <a:custGeom>
            <a:avLst/>
            <a:gdLst>
              <a:gd name="T0" fmla="*/ 2242592 w 20672"/>
              <a:gd name="T1" fmla="*/ 1986030 h 21097"/>
              <a:gd name="T2" fmla="*/ 2242592 w 20672"/>
              <a:gd name="T3" fmla="*/ 1986030 h 21097"/>
              <a:gd name="T4" fmla="*/ 2242592 w 20672"/>
              <a:gd name="T5" fmla="*/ 1986030 h 21097"/>
              <a:gd name="T6" fmla="*/ 2242592 w 20672"/>
              <a:gd name="T7" fmla="*/ 1986030 h 2109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72" h="21097" extrusionOk="0">
                <a:moveTo>
                  <a:pt x="10197" y="21097"/>
                </a:moveTo>
                <a:cubicBezTo>
                  <a:pt x="7317" y="21097"/>
                  <a:pt x="4437" y="21097"/>
                  <a:pt x="1557" y="21097"/>
                </a:cubicBezTo>
                <a:cubicBezTo>
                  <a:pt x="117" y="21097"/>
                  <a:pt x="-397" y="20385"/>
                  <a:pt x="323" y="18842"/>
                </a:cubicBezTo>
                <a:cubicBezTo>
                  <a:pt x="3306" y="13027"/>
                  <a:pt x="6186" y="7093"/>
                  <a:pt x="9169" y="1159"/>
                </a:cubicBezTo>
                <a:cubicBezTo>
                  <a:pt x="9889" y="-266"/>
                  <a:pt x="10712" y="-503"/>
                  <a:pt x="11534" y="1159"/>
                </a:cubicBezTo>
                <a:cubicBezTo>
                  <a:pt x="14517" y="7093"/>
                  <a:pt x="17397" y="12908"/>
                  <a:pt x="20277" y="18842"/>
                </a:cubicBezTo>
                <a:cubicBezTo>
                  <a:pt x="21203" y="20622"/>
                  <a:pt x="20380" y="21097"/>
                  <a:pt x="19043" y="21097"/>
                </a:cubicBezTo>
                <a:cubicBezTo>
                  <a:pt x="16060" y="21097"/>
                  <a:pt x="13077" y="21097"/>
                  <a:pt x="10197" y="21097"/>
                </a:cubicBezTo>
                <a:cubicBezTo>
                  <a:pt x="10197" y="21097"/>
                  <a:pt x="10197" y="21097"/>
                  <a:pt x="10197" y="21097"/>
                </a:cubicBezTo>
                <a:close/>
              </a:path>
            </a:pathLst>
          </a:custGeom>
          <a:solidFill>
            <a:srgbClr val="728B93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b="1">
              <a:latin typeface="+mj-lt"/>
              <a:sym typeface="字魂59号-创粗黑" panose="00000500000000000000" pitchFamily="2" charset="-122"/>
            </a:endParaRPr>
          </a:p>
        </p:txBody>
      </p:sp>
      <p:sp>
        <p:nvSpPr>
          <p:cNvPr id="10" name="Shape 1543">
            <a:extLst>
              <a:ext uri="{FF2B5EF4-FFF2-40B4-BE49-F238E27FC236}">
                <a16:creationId xmlns:a16="http://schemas.microsoft.com/office/drawing/2014/main" id="{248C0BF0-2342-4634-B72D-1F940056DFC7}"/>
              </a:ext>
            </a:extLst>
          </p:cNvPr>
          <p:cNvSpPr/>
          <p:nvPr/>
        </p:nvSpPr>
        <p:spPr bwMode="auto">
          <a:xfrm rot="10800000">
            <a:off x="5424342" y="2726263"/>
            <a:ext cx="1681758" cy="1488877"/>
          </a:xfrm>
          <a:custGeom>
            <a:avLst/>
            <a:gdLst>
              <a:gd name="T0" fmla="*/ 2242592 w 20672"/>
              <a:gd name="T1" fmla="*/ 1986030 h 21097"/>
              <a:gd name="T2" fmla="*/ 2242592 w 20672"/>
              <a:gd name="T3" fmla="*/ 1986030 h 21097"/>
              <a:gd name="T4" fmla="*/ 2242592 w 20672"/>
              <a:gd name="T5" fmla="*/ 1986030 h 21097"/>
              <a:gd name="T6" fmla="*/ 2242592 w 20672"/>
              <a:gd name="T7" fmla="*/ 1986030 h 2109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72" h="21097" extrusionOk="0">
                <a:moveTo>
                  <a:pt x="10197" y="21097"/>
                </a:moveTo>
                <a:cubicBezTo>
                  <a:pt x="7317" y="21097"/>
                  <a:pt x="4437" y="21097"/>
                  <a:pt x="1557" y="21097"/>
                </a:cubicBezTo>
                <a:cubicBezTo>
                  <a:pt x="117" y="21097"/>
                  <a:pt x="-397" y="20385"/>
                  <a:pt x="323" y="18842"/>
                </a:cubicBezTo>
                <a:cubicBezTo>
                  <a:pt x="3306" y="13027"/>
                  <a:pt x="6186" y="7093"/>
                  <a:pt x="9169" y="1159"/>
                </a:cubicBezTo>
                <a:cubicBezTo>
                  <a:pt x="9889" y="-266"/>
                  <a:pt x="10712" y="-503"/>
                  <a:pt x="11534" y="1159"/>
                </a:cubicBezTo>
                <a:cubicBezTo>
                  <a:pt x="14517" y="7093"/>
                  <a:pt x="17397" y="12908"/>
                  <a:pt x="20277" y="18842"/>
                </a:cubicBezTo>
                <a:cubicBezTo>
                  <a:pt x="21203" y="20622"/>
                  <a:pt x="20380" y="21097"/>
                  <a:pt x="19043" y="21097"/>
                </a:cubicBezTo>
                <a:cubicBezTo>
                  <a:pt x="16060" y="21097"/>
                  <a:pt x="13077" y="21097"/>
                  <a:pt x="10197" y="21097"/>
                </a:cubicBezTo>
                <a:cubicBezTo>
                  <a:pt x="10197" y="21097"/>
                  <a:pt x="10197" y="21097"/>
                  <a:pt x="10197" y="21097"/>
                </a:cubicBezTo>
                <a:close/>
              </a:path>
            </a:pathLst>
          </a:custGeom>
          <a:solidFill>
            <a:srgbClr val="728B93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b="1">
              <a:latin typeface="+mj-lt"/>
              <a:sym typeface="字魂59号-创粗黑" panose="00000500000000000000" pitchFamily="2" charset="-122"/>
            </a:endParaRPr>
          </a:p>
        </p:txBody>
      </p:sp>
      <p:sp>
        <p:nvSpPr>
          <p:cNvPr id="12" name="Shape 1543">
            <a:extLst>
              <a:ext uri="{FF2B5EF4-FFF2-40B4-BE49-F238E27FC236}">
                <a16:creationId xmlns:a16="http://schemas.microsoft.com/office/drawing/2014/main" id="{B6F5BD8D-F5F6-4CB9-B105-A1C80DCBDA9A}"/>
              </a:ext>
            </a:extLst>
          </p:cNvPr>
          <p:cNvSpPr/>
          <p:nvPr/>
        </p:nvSpPr>
        <p:spPr bwMode="auto">
          <a:xfrm rot="10800000">
            <a:off x="9491691" y="2740419"/>
            <a:ext cx="1681758" cy="1488877"/>
          </a:xfrm>
          <a:custGeom>
            <a:avLst/>
            <a:gdLst>
              <a:gd name="T0" fmla="*/ 2242592 w 20672"/>
              <a:gd name="T1" fmla="*/ 1986030 h 21097"/>
              <a:gd name="T2" fmla="*/ 2242592 w 20672"/>
              <a:gd name="T3" fmla="*/ 1986030 h 21097"/>
              <a:gd name="T4" fmla="*/ 2242592 w 20672"/>
              <a:gd name="T5" fmla="*/ 1986030 h 21097"/>
              <a:gd name="T6" fmla="*/ 2242592 w 20672"/>
              <a:gd name="T7" fmla="*/ 1986030 h 2109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72" h="21097" extrusionOk="0">
                <a:moveTo>
                  <a:pt x="10197" y="21097"/>
                </a:moveTo>
                <a:cubicBezTo>
                  <a:pt x="7317" y="21097"/>
                  <a:pt x="4437" y="21097"/>
                  <a:pt x="1557" y="21097"/>
                </a:cubicBezTo>
                <a:cubicBezTo>
                  <a:pt x="117" y="21097"/>
                  <a:pt x="-397" y="20385"/>
                  <a:pt x="323" y="18842"/>
                </a:cubicBezTo>
                <a:cubicBezTo>
                  <a:pt x="3306" y="13027"/>
                  <a:pt x="6186" y="7093"/>
                  <a:pt x="9169" y="1159"/>
                </a:cubicBezTo>
                <a:cubicBezTo>
                  <a:pt x="9889" y="-266"/>
                  <a:pt x="10712" y="-503"/>
                  <a:pt x="11534" y="1159"/>
                </a:cubicBezTo>
                <a:cubicBezTo>
                  <a:pt x="14517" y="7093"/>
                  <a:pt x="17397" y="12908"/>
                  <a:pt x="20277" y="18842"/>
                </a:cubicBezTo>
                <a:cubicBezTo>
                  <a:pt x="21203" y="20622"/>
                  <a:pt x="20380" y="21097"/>
                  <a:pt x="19043" y="21097"/>
                </a:cubicBezTo>
                <a:cubicBezTo>
                  <a:pt x="16060" y="21097"/>
                  <a:pt x="13077" y="21097"/>
                  <a:pt x="10197" y="21097"/>
                </a:cubicBezTo>
                <a:cubicBezTo>
                  <a:pt x="10197" y="21097"/>
                  <a:pt x="10197" y="21097"/>
                  <a:pt x="10197" y="21097"/>
                </a:cubicBezTo>
                <a:close/>
              </a:path>
            </a:pathLst>
          </a:custGeom>
          <a:solidFill>
            <a:srgbClr val="728B93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800" b="1">
              <a:latin typeface="+mj-lt"/>
              <a:sym typeface="字魂59号-创粗黑" panose="00000500000000000000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951F5-101A-4EE9-83CD-1BE06F74E7BA}"/>
              </a:ext>
            </a:extLst>
          </p:cNvPr>
          <p:cNvSpPr txBox="1"/>
          <p:nvPr/>
        </p:nvSpPr>
        <p:spPr>
          <a:xfrm>
            <a:off x="1245182" y="2292754"/>
            <a:ext cx="1889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</a:rPr>
              <a:t>АВТОРИТАРНЫЙ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DDBADC-3DE5-4B68-BB22-374CCC492092}"/>
              </a:ext>
            </a:extLst>
          </p:cNvPr>
          <p:cNvSpPr txBox="1"/>
          <p:nvPr/>
        </p:nvSpPr>
        <p:spPr>
          <a:xfrm>
            <a:off x="9491691" y="2306910"/>
            <a:ext cx="1889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</a:rPr>
              <a:t>ЛИБЕРАЛЬНЫЙ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EB90BD-6643-416E-8D88-21908FA8E10C}"/>
              </a:ext>
            </a:extLst>
          </p:cNvPr>
          <p:cNvSpPr txBox="1"/>
          <p:nvPr/>
        </p:nvSpPr>
        <p:spPr>
          <a:xfrm>
            <a:off x="5183883" y="2292754"/>
            <a:ext cx="2211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</a:rPr>
              <a:t>ДЕМОКРАТИЧЕСКИЙ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FF48D63-9FEF-485D-9D5B-0ED038E66851}"/>
              </a:ext>
            </a:extLst>
          </p:cNvPr>
          <p:cNvCxnSpPr>
            <a:cxnSpLocks/>
          </p:cNvCxnSpPr>
          <p:nvPr/>
        </p:nvCxnSpPr>
        <p:spPr>
          <a:xfrm>
            <a:off x="1120331" y="2640111"/>
            <a:ext cx="1917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01B8D6D6-A8A5-4A4F-AA17-C72426EEE500}"/>
              </a:ext>
            </a:extLst>
          </p:cNvPr>
          <p:cNvCxnSpPr>
            <a:cxnSpLocks/>
          </p:cNvCxnSpPr>
          <p:nvPr/>
        </p:nvCxnSpPr>
        <p:spPr>
          <a:xfrm>
            <a:off x="9333117" y="2652862"/>
            <a:ext cx="1917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57C88F2A-E6BE-41C4-975C-569D4289FF3E}"/>
              </a:ext>
            </a:extLst>
          </p:cNvPr>
          <p:cNvCxnSpPr>
            <a:cxnSpLocks/>
          </p:cNvCxnSpPr>
          <p:nvPr/>
        </p:nvCxnSpPr>
        <p:spPr>
          <a:xfrm>
            <a:off x="5323943" y="2632326"/>
            <a:ext cx="1917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Улыбающееся лицо без заливки">
            <a:extLst>
              <a:ext uri="{FF2B5EF4-FFF2-40B4-BE49-F238E27FC236}">
                <a16:creationId xmlns:a16="http://schemas.microsoft.com/office/drawing/2014/main" id="{D6A95DF7-759A-48A3-A651-4FF630ACD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7216" y="2716763"/>
            <a:ext cx="914400" cy="914400"/>
          </a:xfrm>
          <a:prstGeom prst="rect">
            <a:avLst/>
          </a:prstGeom>
        </p:spPr>
      </p:pic>
      <p:pic>
        <p:nvPicPr>
          <p:cNvPr id="25" name="Рисунок 24" descr="Сердитое лицо (без заливки)">
            <a:extLst>
              <a:ext uri="{FF2B5EF4-FFF2-40B4-BE49-F238E27FC236}">
                <a16:creationId xmlns:a16="http://schemas.microsoft.com/office/drawing/2014/main" id="{3C0ECA7D-9107-44B2-85B1-74BA24384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51762" y="2773502"/>
            <a:ext cx="914400" cy="914400"/>
          </a:xfrm>
          <a:prstGeom prst="rect">
            <a:avLst/>
          </a:prstGeom>
        </p:spPr>
      </p:pic>
      <p:pic>
        <p:nvPicPr>
          <p:cNvPr id="27" name="Рисунок 26" descr="Нервное лицо (без заливки)">
            <a:extLst>
              <a:ext uri="{FF2B5EF4-FFF2-40B4-BE49-F238E27FC236}">
                <a16:creationId xmlns:a16="http://schemas.microsoft.com/office/drawing/2014/main" id="{2F036840-7848-4F5D-B0C3-7F9E2828F0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60499" y="2773504"/>
            <a:ext cx="914400" cy="914400"/>
          </a:xfrm>
          <a:prstGeom prst="rect">
            <a:avLst/>
          </a:prstGeom>
        </p:spPr>
      </p:pic>
      <p:sp>
        <p:nvSpPr>
          <p:cNvPr id="29" name="Знак ''минус'' 28">
            <a:extLst>
              <a:ext uri="{FF2B5EF4-FFF2-40B4-BE49-F238E27FC236}">
                <a16:creationId xmlns:a16="http://schemas.microsoft.com/office/drawing/2014/main" id="{A039BDDD-E0BC-44F9-ADEC-438323961D63}"/>
              </a:ext>
            </a:extLst>
          </p:cNvPr>
          <p:cNvSpPr/>
          <p:nvPr/>
        </p:nvSpPr>
        <p:spPr>
          <a:xfrm>
            <a:off x="4164301" y="-2520879"/>
            <a:ext cx="72000" cy="14400000"/>
          </a:xfrm>
          <a:prstGeom prst="mathMinus">
            <a:avLst/>
          </a:prstGeom>
          <a:solidFill>
            <a:srgbClr val="728B93"/>
          </a:solidFill>
          <a:ln>
            <a:solidFill>
              <a:srgbClr val="728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нак ''минус'' 30">
            <a:extLst>
              <a:ext uri="{FF2B5EF4-FFF2-40B4-BE49-F238E27FC236}">
                <a16:creationId xmlns:a16="http://schemas.microsoft.com/office/drawing/2014/main" id="{058BCDA8-DBC8-4B50-B8C7-F9CE006E6439}"/>
              </a:ext>
            </a:extLst>
          </p:cNvPr>
          <p:cNvSpPr/>
          <p:nvPr/>
        </p:nvSpPr>
        <p:spPr>
          <a:xfrm>
            <a:off x="8271129" y="-2520879"/>
            <a:ext cx="72000" cy="14400000"/>
          </a:xfrm>
          <a:prstGeom prst="mathMinus">
            <a:avLst/>
          </a:prstGeom>
          <a:solidFill>
            <a:srgbClr val="728B93"/>
          </a:solidFill>
          <a:ln>
            <a:solidFill>
              <a:srgbClr val="728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EC6D1E-BD22-41F4-899B-FBADA30E0A38}"/>
              </a:ext>
            </a:extLst>
          </p:cNvPr>
          <p:cNvSpPr txBox="1"/>
          <p:nvPr/>
        </p:nvSpPr>
        <p:spPr>
          <a:xfrm>
            <a:off x="-42217" y="4440275"/>
            <a:ext cx="4218659" cy="2001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rgbClr val="000000"/>
                </a:solidFill>
                <a:ea typeface="Calibri" panose="020F0502020204030204" pitchFamily="34" charset="0"/>
              </a:rPr>
              <a:t>НЕЗАВИСИМОСТЬ, ОТСУТСТВИЕ ПОДДЕРЖКИ,</a:t>
            </a:r>
            <a:br>
              <a:rPr lang="ru-RU" sz="1200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ru-RU" sz="1200" dirty="0">
                <a:solidFill>
                  <a:srgbClr val="000000"/>
                </a:solidFill>
                <a:ea typeface="Calibri" panose="020F0502020204030204" pitchFamily="34" charset="0"/>
              </a:rPr>
              <a:t>ВЫСОКИЙ УРОВЕНЬ САМОДОСТАТОЧНОСТИ, ИМПУЛЬСИВНОСТЬ, НИЗКИЙ УРОВЕНЬ </a:t>
            </a:r>
            <a:br>
              <a:rPr lang="ru-RU" sz="1200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ru-RU" sz="1200" dirty="0">
                <a:solidFill>
                  <a:srgbClr val="000000"/>
                </a:solidFill>
                <a:ea typeface="Calibri" panose="020F0502020204030204" pitchFamily="34" charset="0"/>
              </a:rPr>
              <a:t>САМОКОНТРОЛЯ, НЕВНИМАТЕЛЬНОСТЬ К ДРУГИМ, КОНФЛИКТНОСТЬ, ЭМОЦИОНАЛЬНАЯ НЕУСТОЙЧИВОСТЬ, РАЗДРАЖИТЕЛЬНОСТЬ, НЕТЕРПЕЛИВОСТЬ, ТРУДНОСТИ В ОБЩЕНИИ</a:t>
            </a:r>
            <a:endParaRPr lang="ru-RU" sz="1200" dirty="0"/>
          </a:p>
        </p:txBody>
      </p:sp>
      <p:sp>
        <p:nvSpPr>
          <p:cNvPr id="39" name="모서리가 둥근 직사각형 44">
            <a:extLst>
              <a:ext uri="{FF2B5EF4-FFF2-40B4-BE49-F238E27FC236}">
                <a16:creationId xmlns:a16="http://schemas.microsoft.com/office/drawing/2014/main" id="{AD8D57A0-0FB3-4C17-80C3-188D8FC3616E}"/>
              </a:ext>
            </a:extLst>
          </p:cNvPr>
          <p:cNvSpPr/>
          <p:nvPr/>
        </p:nvSpPr>
        <p:spPr>
          <a:xfrm>
            <a:off x="4420620" y="4444384"/>
            <a:ext cx="3703342" cy="2002728"/>
          </a:xfrm>
          <a:prstGeom prst="roundRect">
            <a:avLst>
              <a:gd name="adj" fmla="val 2025"/>
            </a:avLst>
          </a:prstGeom>
          <a:solidFill>
            <a:schemeClr val="bg1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>
              <a:lnSpc>
                <a:spcPct val="150000"/>
              </a:lnSpc>
            </a:pPr>
            <a:endParaRPr lang="ko-KR" altLang="en-US" sz="7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767BC9C-0D2C-4097-AF03-9CF3D529FD9B}"/>
              </a:ext>
            </a:extLst>
          </p:cNvPr>
          <p:cNvSpPr txBox="1"/>
          <p:nvPr/>
        </p:nvSpPr>
        <p:spPr>
          <a:xfrm>
            <a:off x="4401033" y="4444384"/>
            <a:ext cx="3775342" cy="2002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/>
              <a:t>НЕЗАВИСИМОСТЬ, САМОСТОЯТЕЛЬНОСТЬ, ПРОНИЦАТЕЛЬНОСТЬ, НЕТ ПРОБЛЕМ С КОНТАКТОМ УЧАЩИХСЯ ,НЕТ ИМПУЛЬСИВНОСТИ, НЕТ КОНФЛИКТОВ, ВНИМАТЕЛЬНОСТЬ К ДРУГИМ, ВЫСОКИЙ УРОВЕНЬ САМОКОНТРОЛЯ,</a:t>
            </a:r>
          </a:p>
          <a:p>
            <a:pPr algn="ctr">
              <a:lnSpc>
                <a:spcPct val="150000"/>
              </a:lnSpc>
            </a:pPr>
            <a:r>
              <a:rPr lang="ru-RU" sz="1200" dirty="0"/>
              <a:t>ЭМОЦИОНАЛЬНАЯ УСТОЙЧИВОСТЬ, УРАВНОВЕШЕНОСТЬ </a:t>
            </a:r>
          </a:p>
        </p:txBody>
      </p:sp>
      <p:sp>
        <p:nvSpPr>
          <p:cNvPr id="41" name="모서리가 둥근 직사각형 44">
            <a:extLst>
              <a:ext uri="{FF2B5EF4-FFF2-40B4-BE49-F238E27FC236}">
                <a16:creationId xmlns:a16="http://schemas.microsoft.com/office/drawing/2014/main" id="{CFAAFFF6-B0AD-4887-B0B3-39187E7726E0}"/>
              </a:ext>
            </a:extLst>
          </p:cNvPr>
          <p:cNvSpPr/>
          <p:nvPr/>
        </p:nvSpPr>
        <p:spPr>
          <a:xfrm>
            <a:off x="8502925" y="4447435"/>
            <a:ext cx="3545040" cy="1994605"/>
          </a:xfrm>
          <a:prstGeom prst="roundRect">
            <a:avLst>
              <a:gd name="adj" fmla="val 2025"/>
            </a:avLst>
          </a:prstGeom>
          <a:solidFill>
            <a:schemeClr val="bg1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>
              <a:lnSpc>
                <a:spcPct val="150000"/>
              </a:lnSpc>
            </a:pPr>
            <a:endParaRPr lang="ko-KR" altLang="en-US" sz="7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2AD9EBA-C4D2-4D38-92EB-9B0F14DE4618}"/>
              </a:ext>
            </a:extLst>
          </p:cNvPr>
          <p:cNvSpPr txBox="1"/>
          <p:nvPr/>
        </p:nvSpPr>
        <p:spPr>
          <a:xfrm>
            <a:off x="8356481" y="4460549"/>
            <a:ext cx="3922436" cy="2002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ПОТРЕБНОСТЬ В ОДОБРЕНИИ, </a:t>
            </a:r>
            <a:r>
              <a:rPr lang="ru-RU" sz="1200" b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ИМПУЛЬСИВНОСТЬ, НИЗКИИЙ УРОВЕНЬ ПРОНИЦАТЕЛЬНОСТИ, КОНФЛИКТНОСТЬ, ЭМОЦИОНАЛЬНАЯ НЕУСТОЙЧИВОСТЬ, РАЗДРАЖИТЕЛЬНОСТЬ, НЕТЕРПЕЛИВОСТЬ, НАПРЯЖЕННОСТЬ, СЕНТИМЕНТАЛЬНОСТЬ,</a:t>
            </a: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НЕПОСРЕДСТВЕННОСТЬ, ПРОСТОТА В ОБРАЩЕНИИ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79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1">
            <a:extLst>
              <a:ext uri="{FF2B5EF4-FFF2-40B4-BE49-F238E27FC236}">
                <a16:creationId xmlns:a16="http://schemas.microsoft.com/office/drawing/2014/main" id="{99304FDB-758C-41A9-BC02-BEBF6340A3BB}"/>
              </a:ext>
            </a:extLst>
          </p:cNvPr>
          <p:cNvSpPr/>
          <p:nvPr/>
        </p:nvSpPr>
        <p:spPr>
          <a:xfrm>
            <a:off x="8354228" y="2481231"/>
            <a:ext cx="1743180" cy="1006801"/>
          </a:xfrm>
          <a:prstGeom prst="ellipse">
            <a:avLst/>
          </a:prstGeom>
          <a:solidFill>
            <a:srgbClr val="ECD1B5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1" name="Oval 1">
            <a:extLst>
              <a:ext uri="{FF2B5EF4-FFF2-40B4-BE49-F238E27FC236}">
                <a16:creationId xmlns:a16="http://schemas.microsoft.com/office/drawing/2014/main" id="{BD4CB121-8A52-4E3A-9832-3772FBA507D4}"/>
              </a:ext>
            </a:extLst>
          </p:cNvPr>
          <p:cNvSpPr/>
          <p:nvPr/>
        </p:nvSpPr>
        <p:spPr>
          <a:xfrm>
            <a:off x="4196795" y="2538082"/>
            <a:ext cx="1841175" cy="967118"/>
          </a:xfrm>
          <a:prstGeom prst="ellipse">
            <a:avLst/>
          </a:prstGeom>
          <a:solidFill>
            <a:srgbClr val="ECD1B5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7" name="Oval 1">
            <a:extLst>
              <a:ext uri="{FF2B5EF4-FFF2-40B4-BE49-F238E27FC236}">
                <a16:creationId xmlns:a16="http://schemas.microsoft.com/office/drawing/2014/main" id="{70C22F92-AA1C-49BC-98A5-556F45178692}"/>
              </a:ext>
            </a:extLst>
          </p:cNvPr>
          <p:cNvSpPr/>
          <p:nvPr/>
        </p:nvSpPr>
        <p:spPr>
          <a:xfrm>
            <a:off x="181278" y="2590559"/>
            <a:ext cx="1742525" cy="914641"/>
          </a:xfrm>
          <a:prstGeom prst="ellipse">
            <a:avLst/>
          </a:prstGeom>
          <a:solidFill>
            <a:srgbClr val="ECD1B5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BA1B5793-A48C-45DF-A0E6-F624A2CAD9F2}"/>
              </a:ext>
            </a:extLst>
          </p:cNvPr>
          <p:cNvGrpSpPr/>
          <p:nvPr/>
        </p:nvGrpSpPr>
        <p:grpSpPr>
          <a:xfrm flipH="1">
            <a:off x="10218838" y="452437"/>
            <a:ext cx="1781095" cy="5953125"/>
            <a:chOff x="2812691" y="1619091"/>
            <a:chExt cx="2496905" cy="4243328"/>
          </a:xfrm>
        </p:grpSpPr>
        <p:sp>
          <p:nvSpPr>
            <p:cNvPr id="5" name="Rectangle 26">
              <a:extLst>
                <a:ext uri="{FF2B5EF4-FFF2-40B4-BE49-F238E27FC236}">
                  <a16:creationId xmlns:a16="http://schemas.microsoft.com/office/drawing/2014/main" id="{E1CB37C9-C947-4DD3-B9DF-87A21DFCEC99}"/>
                </a:ext>
              </a:extLst>
            </p:cNvPr>
            <p:cNvSpPr/>
            <p:nvPr/>
          </p:nvSpPr>
          <p:spPr>
            <a:xfrm>
              <a:off x="2972796" y="1940560"/>
              <a:ext cx="2336800" cy="3921859"/>
            </a:xfrm>
            <a:prstGeom prst="rect">
              <a:avLst/>
            </a:prstGeom>
            <a:solidFill>
              <a:srgbClr val="728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72AF666D-82EA-445C-A806-7E30AC9E6C12}"/>
                </a:ext>
              </a:extLst>
            </p:cNvPr>
            <p:cNvSpPr/>
            <p:nvPr/>
          </p:nvSpPr>
          <p:spPr>
            <a:xfrm>
              <a:off x="2812691" y="1619091"/>
              <a:ext cx="2336800" cy="3921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35C3A-FA5D-41E7-82A8-225FE254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710" y="452437"/>
            <a:ext cx="3680889" cy="6406957"/>
          </a:xfrm>
        </p:spPr>
        <p:txBody>
          <a:bodyPr vert="wordArtVer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АВТОРИТАРНЫЙ СТИЛЬ</a:t>
            </a:r>
          </a:p>
        </p:txBody>
      </p:sp>
      <p:sp>
        <p:nvSpPr>
          <p:cNvPr id="10" name="Oval 1">
            <a:extLst>
              <a:ext uri="{FF2B5EF4-FFF2-40B4-BE49-F238E27FC236}">
                <a16:creationId xmlns:a16="http://schemas.microsoft.com/office/drawing/2014/main" id="{13CDD804-F3CC-42A5-A810-D946427C62BD}"/>
              </a:ext>
            </a:extLst>
          </p:cNvPr>
          <p:cNvSpPr/>
          <p:nvPr/>
        </p:nvSpPr>
        <p:spPr>
          <a:xfrm>
            <a:off x="2281670" y="793899"/>
            <a:ext cx="1647158" cy="934820"/>
          </a:xfrm>
          <a:prstGeom prst="ellipse">
            <a:avLst/>
          </a:prstGeom>
          <a:solidFill>
            <a:srgbClr val="728B93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267D59-B28C-4872-B585-B256F71C5AC2}"/>
              </a:ext>
            </a:extLst>
          </p:cNvPr>
          <p:cNvSpPr txBox="1"/>
          <p:nvPr/>
        </p:nvSpPr>
        <p:spPr>
          <a:xfrm>
            <a:off x="10477265" y="5983969"/>
            <a:ext cx="13645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7EBEB"/>
                </a:solidFill>
                <a:effectLst/>
                <a:latin typeface="+mj-lt"/>
                <a:ea typeface="Calibri" panose="020F0502020204030204" pitchFamily="34" charset="0"/>
              </a:rPr>
              <a:t>ФУНКЦИИ</a:t>
            </a:r>
            <a:endParaRPr lang="ru-RU" sz="2000" dirty="0">
              <a:solidFill>
                <a:srgbClr val="F7EBEB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F6471E-F47C-43E5-9A1B-0F02FAAD3158}"/>
              </a:ext>
            </a:extLst>
          </p:cNvPr>
          <p:cNvSpPr txBox="1"/>
          <p:nvPr/>
        </p:nvSpPr>
        <p:spPr>
          <a:xfrm>
            <a:off x="210253" y="2916968"/>
            <a:ext cx="63960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latin typeface="+mj-lt"/>
              </a:rPr>
              <a:t>ОРГАНИЗАТОРСКАЯ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9B4644-93FB-4067-8717-A34BE34100A1}"/>
              </a:ext>
            </a:extLst>
          </p:cNvPr>
          <p:cNvSpPr txBox="1"/>
          <p:nvPr/>
        </p:nvSpPr>
        <p:spPr>
          <a:xfrm>
            <a:off x="4196795" y="2903307"/>
            <a:ext cx="2092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latin typeface="+mj-lt"/>
              </a:rPr>
              <a:t>КОММУНИКАТИВНАЯ</a:t>
            </a:r>
            <a:endParaRPr lang="ru-RU" sz="1400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E0CA14-F6C5-4155-B285-7258CD8E7ABD}"/>
              </a:ext>
            </a:extLst>
          </p:cNvPr>
          <p:cNvSpPr txBox="1"/>
          <p:nvPr/>
        </p:nvSpPr>
        <p:spPr>
          <a:xfrm>
            <a:off x="2299854" y="1143411"/>
            <a:ext cx="17007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F7EBEB"/>
                </a:solidFill>
                <a:latin typeface="+mj-lt"/>
              </a:rPr>
              <a:t>КОНСТРУКТИВНАЯ</a:t>
            </a:r>
          </a:p>
        </p:txBody>
      </p:sp>
      <p:sp>
        <p:nvSpPr>
          <p:cNvPr id="31" name="Oval 1">
            <a:extLst>
              <a:ext uri="{FF2B5EF4-FFF2-40B4-BE49-F238E27FC236}">
                <a16:creationId xmlns:a16="http://schemas.microsoft.com/office/drawing/2014/main" id="{880F0109-AEFD-4C70-B87F-5D5FFC34F3E4}"/>
              </a:ext>
            </a:extLst>
          </p:cNvPr>
          <p:cNvSpPr/>
          <p:nvPr/>
        </p:nvSpPr>
        <p:spPr>
          <a:xfrm>
            <a:off x="6318032" y="793898"/>
            <a:ext cx="1743180" cy="1006801"/>
          </a:xfrm>
          <a:prstGeom prst="ellipse">
            <a:avLst/>
          </a:prstGeom>
          <a:solidFill>
            <a:srgbClr val="728B93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D3F195-66B5-4BB5-ADF9-42F7FE2DE47E}"/>
              </a:ext>
            </a:extLst>
          </p:cNvPr>
          <p:cNvSpPr txBox="1"/>
          <p:nvPr/>
        </p:nvSpPr>
        <p:spPr>
          <a:xfrm>
            <a:off x="6364236" y="1143412"/>
            <a:ext cx="17431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F7EBEB"/>
                </a:solidFill>
                <a:latin typeface="+mj-lt"/>
              </a:rPr>
              <a:t>ИНФОРМАЦИОННАЯ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D632F7-444C-4B8A-92D7-280EB2740539}"/>
              </a:ext>
            </a:extLst>
          </p:cNvPr>
          <p:cNvSpPr txBox="1"/>
          <p:nvPr/>
        </p:nvSpPr>
        <p:spPr>
          <a:xfrm>
            <a:off x="8602190" y="2846456"/>
            <a:ext cx="17007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latin typeface="+mj-lt"/>
              </a:rPr>
              <a:t>РАЗВИВАЮЩАЯ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F5D2E3DE-CC8A-44A9-A49C-791A730940EF}"/>
              </a:ext>
            </a:extLst>
          </p:cNvPr>
          <p:cNvCxnSpPr>
            <a:cxnSpLocks/>
          </p:cNvCxnSpPr>
          <p:nvPr/>
        </p:nvCxnSpPr>
        <p:spPr>
          <a:xfrm>
            <a:off x="2042864" y="2259694"/>
            <a:ext cx="0" cy="3724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C4BA3688-3368-4AFB-819E-8572CE04D8D0}"/>
              </a:ext>
            </a:extLst>
          </p:cNvPr>
          <p:cNvCxnSpPr>
            <a:cxnSpLocks/>
          </p:cNvCxnSpPr>
          <p:nvPr/>
        </p:nvCxnSpPr>
        <p:spPr>
          <a:xfrm>
            <a:off x="4103352" y="1192119"/>
            <a:ext cx="0" cy="5542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7D95EA21-DDB1-4BDA-8D8A-B3290E63D0BE}"/>
              </a:ext>
            </a:extLst>
          </p:cNvPr>
          <p:cNvCxnSpPr>
            <a:cxnSpLocks/>
          </p:cNvCxnSpPr>
          <p:nvPr/>
        </p:nvCxnSpPr>
        <p:spPr>
          <a:xfrm>
            <a:off x="6268100" y="2230286"/>
            <a:ext cx="0" cy="3724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E78164C0-D634-45BB-95E5-9D423E0621C1}"/>
              </a:ext>
            </a:extLst>
          </p:cNvPr>
          <p:cNvCxnSpPr>
            <a:cxnSpLocks/>
          </p:cNvCxnSpPr>
          <p:nvPr/>
        </p:nvCxnSpPr>
        <p:spPr>
          <a:xfrm>
            <a:off x="8163957" y="1143411"/>
            <a:ext cx="0" cy="557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A7D23DD-A11C-4CDD-9C8F-52A446A76030}"/>
              </a:ext>
            </a:extLst>
          </p:cNvPr>
          <p:cNvSpPr txBox="1"/>
          <p:nvPr/>
        </p:nvSpPr>
        <p:spPr>
          <a:xfrm>
            <a:off x="157700" y="3821592"/>
            <a:ext cx="18549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ЧЕТКИЙ ПЛАН УРОКА,</a:t>
            </a:r>
            <a:br>
              <a:rPr lang="ru-RU" sz="1600" dirty="0">
                <a:latin typeface="+mj-lt"/>
              </a:rPr>
            </a:br>
            <a:r>
              <a:rPr lang="ru-RU" sz="1600" dirty="0">
                <a:latin typeface="+mj-lt"/>
              </a:rPr>
              <a:t>ВЫПОЛНЕНИЕ ДЕЙСТВИЙ ПО КОМАНДЕ, БЫСТРЫЙ ТЕМП РАБОТЫ, СУБЪЕКТИВНОСТЬ, СТРОГИЕ НАКАЗАНИЯ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637CBD2-9EE7-4CEA-A73E-269CCB1DFFD9}"/>
              </a:ext>
            </a:extLst>
          </p:cNvPr>
          <p:cNvSpPr txBox="1"/>
          <p:nvPr/>
        </p:nvSpPr>
        <p:spPr>
          <a:xfrm>
            <a:off x="2038009" y="2259694"/>
            <a:ext cx="21764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ВОЛЕВОЙ МЕТОД, МНЕНИЯ УЧАЩИХСЯ НЕ УЧИТЫВАЮТСЯ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448DCC-C2F2-497C-A8CF-96CCACB0408B}"/>
              </a:ext>
            </a:extLst>
          </p:cNvPr>
          <p:cNvSpPr txBox="1"/>
          <p:nvPr/>
        </p:nvSpPr>
        <p:spPr>
          <a:xfrm>
            <a:off x="4138096" y="3787936"/>
            <a:ext cx="20922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КОМАНДИРСКИЙ ТОН, РЕШЕНИЯ УЧИТЕЛЯ НЕ ОСПАРИВАЮТСЯ, ИСПОЛНИТЕЛЬНОСТЬ И ПОСЛУШАНИЕ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9FA18E-642C-44B8-A3DC-A53936E72B3B}"/>
              </a:ext>
            </a:extLst>
          </p:cNvPr>
          <p:cNvSpPr txBox="1"/>
          <p:nvPr/>
        </p:nvSpPr>
        <p:spPr>
          <a:xfrm>
            <a:off x="6149960" y="2226198"/>
            <a:ext cx="2092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ПАССИВНОЕ УСВОЕНИЕ ИНФОРМАЦИИ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0A5186-E19C-4408-B2DB-96C14398B3FA}"/>
              </a:ext>
            </a:extLst>
          </p:cNvPr>
          <p:cNvSpPr txBox="1"/>
          <p:nvPr/>
        </p:nvSpPr>
        <p:spPr>
          <a:xfrm>
            <a:off x="8111556" y="3601871"/>
            <a:ext cx="217755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ПОСТОЯННОЕ ПОВТОРЕНИЕ СКАЗАННОГО ИЛИ ПРОЙДЕННОГО,</a:t>
            </a:r>
            <a:br>
              <a:rPr lang="ru-RU" sz="1600" dirty="0">
                <a:latin typeface="+mj-lt"/>
              </a:rPr>
            </a:br>
            <a:r>
              <a:rPr lang="ru-RU" sz="1600" dirty="0">
                <a:latin typeface="+mj-lt"/>
              </a:rPr>
              <a:t>СТРОГОЕ СОБЛЮДЕНИЕ ЛЮБОГО ВИДА ЗАДАНИЙ, НЕ ДОПУСКАЕТСЯ МЫСЛИТЬ НЕ В РАМКАХ АЛГОРИТМА ЗАДАЧИ</a:t>
            </a:r>
          </a:p>
        </p:txBody>
      </p:sp>
    </p:spTree>
    <p:extLst>
      <p:ext uri="{BB962C8B-B14F-4D97-AF65-F5344CB8AC3E}">
        <p14:creationId xmlns:p14="http://schemas.microsoft.com/office/powerpoint/2010/main" val="4534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1">
            <a:extLst>
              <a:ext uri="{FF2B5EF4-FFF2-40B4-BE49-F238E27FC236}">
                <a16:creationId xmlns:a16="http://schemas.microsoft.com/office/drawing/2014/main" id="{99304FDB-758C-41A9-BC02-BEBF6340A3BB}"/>
              </a:ext>
            </a:extLst>
          </p:cNvPr>
          <p:cNvSpPr/>
          <p:nvPr/>
        </p:nvSpPr>
        <p:spPr>
          <a:xfrm>
            <a:off x="8354228" y="2481231"/>
            <a:ext cx="1743180" cy="1006801"/>
          </a:xfrm>
          <a:prstGeom prst="ellipse">
            <a:avLst/>
          </a:prstGeom>
          <a:solidFill>
            <a:srgbClr val="728B93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1" name="Oval 1">
            <a:extLst>
              <a:ext uri="{FF2B5EF4-FFF2-40B4-BE49-F238E27FC236}">
                <a16:creationId xmlns:a16="http://schemas.microsoft.com/office/drawing/2014/main" id="{BD4CB121-8A52-4E3A-9832-3772FBA507D4}"/>
              </a:ext>
            </a:extLst>
          </p:cNvPr>
          <p:cNvSpPr/>
          <p:nvPr/>
        </p:nvSpPr>
        <p:spPr>
          <a:xfrm>
            <a:off x="4347365" y="2336658"/>
            <a:ext cx="1841175" cy="967118"/>
          </a:xfrm>
          <a:prstGeom prst="ellipse">
            <a:avLst/>
          </a:prstGeom>
          <a:solidFill>
            <a:srgbClr val="728B93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7" name="Oval 1">
            <a:extLst>
              <a:ext uri="{FF2B5EF4-FFF2-40B4-BE49-F238E27FC236}">
                <a16:creationId xmlns:a16="http://schemas.microsoft.com/office/drawing/2014/main" id="{70C22F92-AA1C-49BC-98A5-556F45178692}"/>
              </a:ext>
            </a:extLst>
          </p:cNvPr>
          <p:cNvSpPr/>
          <p:nvPr/>
        </p:nvSpPr>
        <p:spPr>
          <a:xfrm>
            <a:off x="144182" y="2389135"/>
            <a:ext cx="1742525" cy="914641"/>
          </a:xfrm>
          <a:prstGeom prst="ellipse">
            <a:avLst/>
          </a:prstGeom>
          <a:solidFill>
            <a:srgbClr val="728B93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BA1B5793-A48C-45DF-A0E6-F624A2CAD9F2}"/>
              </a:ext>
            </a:extLst>
          </p:cNvPr>
          <p:cNvGrpSpPr/>
          <p:nvPr/>
        </p:nvGrpSpPr>
        <p:grpSpPr>
          <a:xfrm flipH="1">
            <a:off x="10218838" y="452437"/>
            <a:ext cx="1781095" cy="5953125"/>
            <a:chOff x="2812691" y="1619091"/>
            <a:chExt cx="2496905" cy="4243328"/>
          </a:xfrm>
        </p:grpSpPr>
        <p:sp>
          <p:nvSpPr>
            <p:cNvPr id="5" name="Rectangle 26">
              <a:extLst>
                <a:ext uri="{FF2B5EF4-FFF2-40B4-BE49-F238E27FC236}">
                  <a16:creationId xmlns:a16="http://schemas.microsoft.com/office/drawing/2014/main" id="{E1CB37C9-C947-4DD3-B9DF-87A21DFCEC99}"/>
                </a:ext>
              </a:extLst>
            </p:cNvPr>
            <p:cNvSpPr/>
            <p:nvPr/>
          </p:nvSpPr>
          <p:spPr>
            <a:xfrm>
              <a:off x="2972796" y="1940560"/>
              <a:ext cx="2336800" cy="3921859"/>
            </a:xfrm>
            <a:prstGeom prst="rect">
              <a:avLst/>
            </a:prstGeom>
            <a:solidFill>
              <a:srgbClr val="728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72AF666D-82EA-445C-A806-7E30AC9E6C12}"/>
                </a:ext>
              </a:extLst>
            </p:cNvPr>
            <p:cNvSpPr/>
            <p:nvPr/>
          </p:nvSpPr>
          <p:spPr>
            <a:xfrm>
              <a:off x="2812691" y="1619091"/>
              <a:ext cx="2336800" cy="3921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35C3A-FA5D-41E7-82A8-225FE254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043" y="363513"/>
            <a:ext cx="3680889" cy="6406957"/>
          </a:xfrm>
        </p:spPr>
        <p:txBody>
          <a:bodyPr vert="wordArtVer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/>
              <a:t>ДЕМОКРАТИЧЕСКИЙ СТИЛЬ</a:t>
            </a:r>
          </a:p>
        </p:txBody>
      </p:sp>
      <p:sp>
        <p:nvSpPr>
          <p:cNvPr id="10" name="Oval 1">
            <a:extLst>
              <a:ext uri="{FF2B5EF4-FFF2-40B4-BE49-F238E27FC236}">
                <a16:creationId xmlns:a16="http://schemas.microsoft.com/office/drawing/2014/main" id="{13CDD804-F3CC-42A5-A810-D946427C62BD}"/>
              </a:ext>
            </a:extLst>
          </p:cNvPr>
          <p:cNvSpPr/>
          <p:nvPr/>
        </p:nvSpPr>
        <p:spPr>
          <a:xfrm>
            <a:off x="2281670" y="793899"/>
            <a:ext cx="1647158" cy="934820"/>
          </a:xfrm>
          <a:prstGeom prst="ellipse">
            <a:avLst/>
          </a:prstGeom>
          <a:solidFill>
            <a:srgbClr val="ECD1B5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267D59-B28C-4872-B585-B256F71C5AC2}"/>
              </a:ext>
            </a:extLst>
          </p:cNvPr>
          <p:cNvSpPr txBox="1"/>
          <p:nvPr/>
        </p:nvSpPr>
        <p:spPr>
          <a:xfrm>
            <a:off x="10477265" y="5983969"/>
            <a:ext cx="13645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7EBEB"/>
                </a:solidFill>
                <a:effectLst/>
                <a:latin typeface="+mj-lt"/>
                <a:ea typeface="Calibri" panose="020F0502020204030204" pitchFamily="34" charset="0"/>
              </a:rPr>
              <a:t>ФУНКЦИИ</a:t>
            </a:r>
            <a:endParaRPr lang="ru-RU" sz="2000" dirty="0">
              <a:solidFill>
                <a:srgbClr val="F7EBEB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F6471E-F47C-43E5-9A1B-0F02FAAD3158}"/>
              </a:ext>
            </a:extLst>
          </p:cNvPr>
          <p:cNvSpPr txBox="1"/>
          <p:nvPr/>
        </p:nvSpPr>
        <p:spPr>
          <a:xfrm>
            <a:off x="173157" y="2715544"/>
            <a:ext cx="23519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F7EBEB"/>
                </a:solidFill>
                <a:latin typeface="+mj-lt"/>
              </a:rPr>
              <a:t>ОРГАНИЗАТОРСКАЯ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9B4644-93FB-4067-8717-A34BE34100A1}"/>
              </a:ext>
            </a:extLst>
          </p:cNvPr>
          <p:cNvSpPr txBox="1"/>
          <p:nvPr/>
        </p:nvSpPr>
        <p:spPr>
          <a:xfrm>
            <a:off x="4374757" y="2659803"/>
            <a:ext cx="2092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F7EBEB"/>
                </a:solidFill>
                <a:latin typeface="+mj-lt"/>
              </a:rPr>
              <a:t>КОММУНИКАТИВНАЯ</a:t>
            </a:r>
            <a:endParaRPr lang="ru-RU" sz="1400" i="1" dirty="0">
              <a:solidFill>
                <a:srgbClr val="F7EBEB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E0CA14-F6C5-4155-B285-7258CD8E7ABD}"/>
              </a:ext>
            </a:extLst>
          </p:cNvPr>
          <p:cNvSpPr txBox="1"/>
          <p:nvPr/>
        </p:nvSpPr>
        <p:spPr>
          <a:xfrm>
            <a:off x="2299854" y="1143411"/>
            <a:ext cx="17007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latin typeface="+mj-lt"/>
              </a:rPr>
              <a:t>КОНСТРУКТИВНАЯ</a:t>
            </a:r>
          </a:p>
        </p:txBody>
      </p:sp>
      <p:sp>
        <p:nvSpPr>
          <p:cNvPr id="31" name="Oval 1">
            <a:extLst>
              <a:ext uri="{FF2B5EF4-FFF2-40B4-BE49-F238E27FC236}">
                <a16:creationId xmlns:a16="http://schemas.microsoft.com/office/drawing/2014/main" id="{880F0109-AEFD-4C70-B87F-5D5FFC34F3E4}"/>
              </a:ext>
            </a:extLst>
          </p:cNvPr>
          <p:cNvSpPr/>
          <p:nvPr/>
        </p:nvSpPr>
        <p:spPr>
          <a:xfrm>
            <a:off x="6326485" y="793899"/>
            <a:ext cx="1743180" cy="1006801"/>
          </a:xfrm>
          <a:prstGeom prst="ellipse">
            <a:avLst/>
          </a:prstGeom>
          <a:solidFill>
            <a:srgbClr val="ECD1B5"/>
          </a:solidFill>
          <a:ln>
            <a:noFill/>
          </a:ln>
          <a:effectLst>
            <a:outerShdw blurRad="177800" dist="889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D3F195-66B5-4BB5-ADF9-42F7FE2DE47E}"/>
              </a:ext>
            </a:extLst>
          </p:cNvPr>
          <p:cNvSpPr txBox="1"/>
          <p:nvPr/>
        </p:nvSpPr>
        <p:spPr>
          <a:xfrm>
            <a:off x="6364236" y="1143412"/>
            <a:ext cx="17431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latin typeface="+mj-lt"/>
              </a:rPr>
              <a:t>ИНФОРМАЦИОННАЯ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D632F7-444C-4B8A-92D7-280EB2740539}"/>
              </a:ext>
            </a:extLst>
          </p:cNvPr>
          <p:cNvSpPr txBox="1"/>
          <p:nvPr/>
        </p:nvSpPr>
        <p:spPr>
          <a:xfrm>
            <a:off x="8537499" y="2838671"/>
            <a:ext cx="17007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F7EBEB"/>
                </a:solidFill>
                <a:latin typeface="+mj-lt"/>
              </a:rPr>
              <a:t>РАЗВИВАЮЩАЯ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F5D2E3DE-CC8A-44A9-A49C-791A730940EF}"/>
              </a:ext>
            </a:extLst>
          </p:cNvPr>
          <p:cNvCxnSpPr>
            <a:cxnSpLocks/>
          </p:cNvCxnSpPr>
          <p:nvPr/>
        </p:nvCxnSpPr>
        <p:spPr>
          <a:xfrm>
            <a:off x="2042864" y="2259694"/>
            <a:ext cx="0" cy="3724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C4BA3688-3368-4AFB-819E-8572CE04D8D0}"/>
              </a:ext>
            </a:extLst>
          </p:cNvPr>
          <p:cNvCxnSpPr>
            <a:cxnSpLocks/>
          </p:cNvCxnSpPr>
          <p:nvPr/>
        </p:nvCxnSpPr>
        <p:spPr>
          <a:xfrm>
            <a:off x="4138096" y="1228414"/>
            <a:ext cx="0" cy="5542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7D95EA21-DDB1-4BDA-8D8A-B3290E63D0BE}"/>
              </a:ext>
            </a:extLst>
          </p:cNvPr>
          <p:cNvCxnSpPr>
            <a:cxnSpLocks/>
          </p:cNvCxnSpPr>
          <p:nvPr/>
        </p:nvCxnSpPr>
        <p:spPr>
          <a:xfrm>
            <a:off x="6268100" y="2230286"/>
            <a:ext cx="0" cy="3724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E78164C0-D634-45BB-95E5-9D423E0621C1}"/>
              </a:ext>
            </a:extLst>
          </p:cNvPr>
          <p:cNvCxnSpPr>
            <a:cxnSpLocks/>
          </p:cNvCxnSpPr>
          <p:nvPr/>
        </p:nvCxnSpPr>
        <p:spPr>
          <a:xfrm>
            <a:off x="8163957" y="1143411"/>
            <a:ext cx="0" cy="557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A7D23DD-A11C-4CDD-9C8F-52A446A76030}"/>
              </a:ext>
            </a:extLst>
          </p:cNvPr>
          <p:cNvSpPr txBox="1"/>
          <p:nvPr/>
        </p:nvSpPr>
        <p:spPr>
          <a:xfrm>
            <a:off x="87843" y="3475819"/>
            <a:ext cx="196458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СОВМЕСТНАЯ ДЕЯТЕЛЬНОСТЬ, ВЫПОЛНЕНИЕ ДЕЙСТВИЙ САМОСТОЯТЕЛЬНО, УЧАЩИЕСЯ СОБЛЮДАЮТ ДИСЦИПЛИНУ, ПОНИМАНИЕ К ТРЕБОВАНИЯМ УЧИТЕЛЯ, ЗАМЕЧАНИЯМ</a:t>
            </a:r>
            <a:b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</a:br>
            <a:endParaRPr lang="ru-RU" sz="1600" dirty="0">
              <a:latin typeface="+mj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637CBD2-9EE7-4CEA-A73E-269CCB1DFFD9}"/>
              </a:ext>
            </a:extLst>
          </p:cNvPr>
          <p:cNvSpPr txBox="1"/>
          <p:nvPr/>
        </p:nvSpPr>
        <p:spPr>
          <a:xfrm>
            <a:off x="2176140" y="2207730"/>
            <a:ext cx="190482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УЧИТЕЛЬ И УЧАЩИЕСЯ ПРИСЛУШИВАЮТСЯ К МНЕНИЮ ДРУГ ДРУГА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448DCC-C2F2-497C-A8CF-96CCACB0408B}"/>
              </a:ext>
            </a:extLst>
          </p:cNvPr>
          <p:cNvSpPr txBox="1"/>
          <p:nvPr/>
        </p:nvSpPr>
        <p:spPr>
          <a:xfrm>
            <a:off x="4151411" y="3654500"/>
            <a:ext cx="22128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УВАЖЕНИЕ, ДОБРОЖЕЛАТЕЛЬНЫЙ ТОН, ИНИЦИАТИВНОСТЬ И ОТВЕТСТВЕННОСТЬ </a:t>
            </a:r>
            <a:b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</a:br>
            <a:endParaRPr lang="ru-RU" sz="1600" dirty="0"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9FA18E-642C-44B8-A3DC-A53936E72B3B}"/>
              </a:ext>
            </a:extLst>
          </p:cNvPr>
          <p:cNvSpPr txBox="1"/>
          <p:nvPr/>
        </p:nvSpPr>
        <p:spPr>
          <a:xfrm>
            <a:off x="6165661" y="2233822"/>
            <a:ext cx="20922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АКТИВНОЕ</a:t>
            </a:r>
            <a:br>
              <a:rPr lang="ru-RU" sz="1600" dirty="0">
                <a:latin typeface="+mj-lt"/>
              </a:rPr>
            </a:br>
            <a:r>
              <a:rPr lang="ru-RU" sz="1600" dirty="0">
                <a:latin typeface="+mj-lt"/>
              </a:rPr>
              <a:t> УСВОЕНИЕ ИНФОРМАЦИИ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600" dirty="0">
              <a:latin typeface="+mj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0A5186-E19C-4408-B2DB-96C14398B3FA}"/>
              </a:ext>
            </a:extLst>
          </p:cNvPr>
          <p:cNvSpPr txBox="1"/>
          <p:nvPr/>
        </p:nvSpPr>
        <p:spPr>
          <a:xfrm>
            <a:off x="8123060" y="3711751"/>
            <a:ext cx="21775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ДОПУСКАЕТСЯ МЫСЛИТЬ ВНЕ РАМОК АЛГОРИТМА,</a:t>
            </a:r>
            <a:b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КРЕАТИВНОСТЬ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0486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525</Words>
  <Application>Microsoft Office PowerPoint</Application>
  <PresentationFormat>Широкоэкранный</PresentationFormat>
  <Paragraphs>92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ПЕДАГОГИЧЕСКОЕ ОБЩЕНИЕ</vt:lpstr>
      <vt:lpstr>ЧТО  ТАКОЕ ПЕДАГОГИЧЕСКОЕ ОБЩЕНИЕ ?</vt:lpstr>
      <vt:lpstr>Презентация PowerPoint</vt:lpstr>
      <vt:lpstr>Презентация PowerPoint</vt:lpstr>
      <vt:lpstr>Презентация PowerPoint</vt:lpstr>
      <vt:lpstr>Презентация PowerPoint</vt:lpstr>
      <vt:lpstr>СТИЛИ ПЕДАГОГИЧЕСКОГО РУКОВОДСТВА </vt:lpstr>
      <vt:lpstr>АВТОРИТАРНЫЙ СТИЛЬ</vt:lpstr>
      <vt:lpstr>ДЕМОКРАТИЧЕСКИЙ СТИЛЬ</vt:lpstr>
      <vt:lpstr>ЛИБЕРАЛЬНЫЙ СТИЛЬ</vt:lpstr>
      <vt:lpstr>КАКОВЫ  ИТОГИ 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ПЕДАГОГИЧЕСКОЕ ОБЩЕНИЕ</dc:title>
  <dc:creator>runno1@yandex.ru</dc:creator>
  <cp:lastModifiedBy>Владимир Робский</cp:lastModifiedBy>
  <cp:revision>92</cp:revision>
  <dcterms:created xsi:type="dcterms:W3CDTF">2020-10-10T18:49:55Z</dcterms:created>
  <dcterms:modified xsi:type="dcterms:W3CDTF">2020-10-30T08:52:49Z</dcterms:modified>
</cp:coreProperties>
</file>