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3" r:id="rId7"/>
    <p:sldId id="261" r:id="rId8"/>
    <p:sldId id="277" r:id="rId9"/>
    <p:sldId id="276" r:id="rId10"/>
    <p:sldId id="279" r:id="rId11"/>
    <p:sldId id="280" r:id="rId12"/>
    <p:sldId id="263" r:id="rId13"/>
    <p:sldId id="266" r:id="rId14"/>
    <p:sldId id="282" r:id="rId15"/>
    <p:sldId id="268" r:id="rId16"/>
    <p:sldId id="281" r:id="rId17"/>
    <p:sldId id="28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3BFC8-2A83-4C49-A40E-838C64566EB1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23050-F40A-4D67-B809-E367E93114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3BFC8-2A83-4C49-A40E-838C64566EB1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23050-F40A-4D67-B809-E367E93114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3BFC8-2A83-4C49-A40E-838C64566EB1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23050-F40A-4D67-B809-E367E93114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3BFC8-2A83-4C49-A40E-838C64566EB1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23050-F40A-4D67-B809-E367E93114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3BFC8-2A83-4C49-A40E-838C64566EB1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23050-F40A-4D67-B809-E367E93114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3BFC8-2A83-4C49-A40E-838C64566EB1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23050-F40A-4D67-B809-E367E93114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3BFC8-2A83-4C49-A40E-838C64566EB1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23050-F40A-4D67-B809-E367E93114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3BFC8-2A83-4C49-A40E-838C64566EB1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23050-F40A-4D67-B809-E367E93114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3BFC8-2A83-4C49-A40E-838C64566EB1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23050-F40A-4D67-B809-E367E93114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3BFC8-2A83-4C49-A40E-838C64566EB1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23050-F40A-4D67-B809-E367E93114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3BFC8-2A83-4C49-A40E-838C64566EB1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23050-F40A-4D67-B809-E367E93114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B3BFC8-2A83-4C49-A40E-838C64566EB1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223050-F40A-4D67-B809-E367E93114C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split orient="vert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channel/UCtL-WlPKAOLdn4XkfGmv_Tg" TargetMode="External"/><Relationship Id="rId2" Type="http://schemas.openxmlformats.org/officeDocument/2006/relationships/hyperlink" Target="http://pednavigator.ru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00809"/>
            <a:ext cx="7772400" cy="1899642"/>
          </a:xfrm>
        </p:spPr>
        <p:txBody>
          <a:bodyPr>
            <a:normAutofit fontScale="90000"/>
          </a:bodyPr>
          <a:lstStyle/>
          <a:p>
            <a:r>
              <a:rPr lang="ru-RU" dirty="0"/>
              <a:t>Избыточность и </a:t>
            </a:r>
            <a:r>
              <a:rPr lang="ru-RU" dirty="0" err="1"/>
              <a:t>предметоцентризм</a:t>
            </a:r>
            <a:r>
              <a:rPr lang="ru-RU" dirty="0"/>
              <a:t> в системе образования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Робский В.В.</a:t>
            </a:r>
          </a:p>
        </p:txBody>
      </p:sp>
    </p:spTree>
  </p:cSld>
  <p:clrMapOvr>
    <a:masterClrMapping/>
  </p:clrMapOvr>
  <p:transition spd="med">
    <p:split orient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Равенство положения?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Все люди разные – и это неправильно</a:t>
            </a:r>
          </a:p>
        </p:txBody>
      </p:sp>
      <p:pic>
        <p:nvPicPr>
          <p:cNvPr id="11266" name="Picture 2" descr="http://kurgan.bezformata.ru/content/image8727648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132856"/>
            <a:ext cx="8022674" cy="4506070"/>
          </a:xfrm>
          <a:prstGeom prst="rect">
            <a:avLst/>
          </a:prstGeom>
          <a:noFill/>
        </p:spPr>
      </p:pic>
      <p:pic>
        <p:nvPicPr>
          <p:cNvPr id="11268" name="Picture 4" descr="http://www.consult4me.ru/data/images/Dovlatov22_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2249869"/>
            <a:ext cx="7856872" cy="441949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8500"/>
                            </p:stCondLst>
                            <p:childTnLst>
                              <p:par>
                                <p:cTn id="16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9500"/>
                            </p:stCondLst>
                            <p:childTnLst>
                              <p:par>
                                <p:cTn id="22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500"/>
                            </p:stCondLst>
                            <p:childTnLst>
                              <p:par>
                                <p:cTn id="27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Или равенство предоставления возможностей?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Как человек воспользуется возможностями, обусловлено его индивидуальностью.</a:t>
            </a:r>
          </a:p>
        </p:txBody>
      </p:sp>
      <p:pic>
        <p:nvPicPr>
          <p:cNvPr id="11268" name="Picture 4" descr="http://www.consult4me.ru/data/images/Dovlatov22_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726541"/>
            <a:ext cx="7344816" cy="4131459"/>
          </a:xfrm>
          <a:prstGeom prst="rect">
            <a:avLst/>
          </a:prstGeom>
          <a:noFill/>
        </p:spPr>
      </p:pic>
      <p:pic>
        <p:nvPicPr>
          <p:cNvPr id="34818" name="Picture 2" descr="http://img1.liveinternet.ru/images/attach/c/10/111/10/111010983_4242220_lica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2636912"/>
            <a:ext cx="7488832" cy="422108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8500"/>
                            </p:stCondLst>
                            <p:childTnLst>
                              <p:par>
                                <p:cTn id="16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9000"/>
                            </p:stCondLst>
                            <p:childTnLst>
                              <p:par>
                                <p:cTn id="22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/>
              <a:t>В.А. Жуковский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Какого же просвещения требую для простолюдинов? Ограниченного, приличного их скромному жребию просвещения, которое научило бы их наслаждаться </a:t>
            </a:r>
            <a:r>
              <a:rPr lang="ru-RU" dirty="0" err="1"/>
              <a:t>жизнию</a:t>
            </a:r>
            <a:r>
              <a:rPr lang="ru-RU" dirty="0"/>
              <a:t> в том самом кругу, в котором помещены они судьбою, и наслаждаться достойным человеческим образом! </a:t>
            </a:r>
          </a:p>
          <a:p>
            <a:r>
              <a:rPr lang="ru-RU" dirty="0"/>
              <a:t>Излишество для него вредно! Занятия глубокомысленного ума требуют свободы и праздности: они отвлекли бы его от главных, соединенных с его званием упражнений…</a:t>
            </a:r>
          </a:p>
        </p:txBody>
      </p:sp>
      <p:pic>
        <p:nvPicPr>
          <p:cNvPr id="10244" name="Picture 4" descr="https://ru.vedicencyclopedia.org/images/8/8c/%D0%92%D0%B0%D1%81%D0%B8%D0%BB%D0%B8%D0%B9_%D0%96%D1%83%D0%BA%D0%BE%D0%B2%D1%81%D0%BA%D0%B8%D0%B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72008"/>
            <a:ext cx="2289400" cy="15567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dirty="0"/>
              <a:t>Франкенштейн </a:t>
            </a:r>
            <a:br>
              <a:rPr lang="ru-RU" dirty="0"/>
            </a:br>
            <a:r>
              <a:rPr lang="ru-RU" dirty="0" err="1"/>
              <a:t>предметоцентризма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Дележ часов между предметами как главная форма работы с учебным планом.</a:t>
            </a:r>
          </a:p>
          <a:p>
            <a:r>
              <a:rPr lang="ru-RU" dirty="0"/>
              <a:t>«Разорванное» сознание предметников, не взаимодействующих друг с другом, формирует такое же «разорванное» сознание учащихся, в котором мир – это куски предметов, плохо подогнанные друг к другу.</a:t>
            </a:r>
          </a:p>
        </p:txBody>
      </p:sp>
      <p:pic>
        <p:nvPicPr>
          <p:cNvPr id="7170" name="Picture 2" descr="https://www.colourbox.com/preview/8359171-frankenste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0"/>
            <a:ext cx="1763688" cy="2038946"/>
          </a:xfrm>
          <a:prstGeom prst="rect">
            <a:avLst/>
          </a:prstGeom>
          <a:noFill/>
        </p:spPr>
      </p:pic>
      <p:pic>
        <p:nvPicPr>
          <p:cNvPr id="7174" name="Picture 6" descr="http://images.easyfreeclipart.com/460/watchguard22-everything-you-need-to-take-threats-head-on-46095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63753" y="5229200"/>
            <a:ext cx="2613462" cy="16288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3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Знаниевая</a:t>
            </a:r>
            <a:r>
              <a:rPr lang="ru-RU" dirty="0"/>
              <a:t> парадигма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«</a:t>
            </a:r>
            <a:r>
              <a:rPr lang="ru-RU" dirty="0" err="1"/>
              <a:t>Знаниевый</a:t>
            </a:r>
            <a:r>
              <a:rPr lang="ru-RU" dirty="0"/>
              <a:t>» учитель не может диагностировать (адекватно зафиксировать трудности ученика), понять природу и характер педагогического процесса.</a:t>
            </a:r>
          </a:p>
          <a:p>
            <a:r>
              <a:rPr lang="ru-RU" dirty="0"/>
              <a:t>В результате неверного диагностирования дети попадают в разряд «неспособных», «ленивых» и т.д.</a:t>
            </a:r>
          </a:p>
        </p:txBody>
      </p:sp>
      <p:pic>
        <p:nvPicPr>
          <p:cNvPr id="33794" name="Picture 2" descr="http://images.clipartpanda.com/clipart-for-teachers-Free-Clip-art-Images-For-Teachers-7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4788192"/>
            <a:ext cx="3131840" cy="206980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>Нобелевский лауреат Джон </a:t>
            </a:r>
            <a:r>
              <a:rPr lang="ru-RU" sz="3200" dirty="0" err="1"/>
              <a:t>Гёрдон</a:t>
            </a:r>
            <a:r>
              <a:rPr lang="ru-RU" sz="3200" dirty="0"/>
              <a:t> (перепрограммирование стволовых клеток)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u="sng" dirty="0"/>
              <a:t>Из отчета школьного учителя биологии </a:t>
            </a:r>
            <a:r>
              <a:rPr lang="ru-RU" u="sng" dirty="0" err="1"/>
              <a:t>Гёрдона</a:t>
            </a:r>
            <a:r>
              <a:rPr lang="ru-RU" u="sng" dirty="0"/>
              <a:t>: </a:t>
            </a:r>
            <a:r>
              <a:rPr lang="ru-RU" i="1" dirty="0"/>
              <a:t>«По-моему </a:t>
            </a:r>
            <a:r>
              <a:rPr lang="ru-RU" i="1" dirty="0" err="1"/>
              <a:t>Гёрдон</a:t>
            </a:r>
            <a:r>
              <a:rPr lang="ru-RU" i="1" dirty="0"/>
              <a:t> намерен стать ученым. В нынешнем свете это довольно смешно. Если он не может выучить даже простейший материал по биологии, у него нет никаких шансов выполнять работу специалиста. Это будет полнейшей потерей как его времени, так и времени тех, кто его будет учить. Он не слушает, что ему говорят, предпочитая выполнять задания на свой собственный манер».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i="1" dirty="0"/>
              <a:t>Т. Кун</a:t>
            </a:r>
            <a:endParaRPr lang="ru-RU" dirty="0"/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err="1"/>
              <a:t>Non</a:t>
            </a:r>
            <a:r>
              <a:rPr lang="ru-RU" dirty="0"/>
              <a:t> </a:t>
            </a:r>
            <a:r>
              <a:rPr lang="ru-RU" dirty="0" err="1"/>
              <a:t>scholae</a:t>
            </a:r>
            <a:r>
              <a:rPr lang="ru-RU" dirty="0"/>
              <a:t>, </a:t>
            </a:r>
            <a:r>
              <a:rPr lang="ru-RU" dirty="0" err="1"/>
              <a:t>sed</a:t>
            </a:r>
            <a:r>
              <a:rPr lang="ru-RU" dirty="0"/>
              <a:t> </a:t>
            </a:r>
            <a:r>
              <a:rPr lang="ru-RU" dirty="0" err="1"/>
              <a:t>vitae</a:t>
            </a:r>
            <a:r>
              <a:rPr lang="ru-RU" dirty="0"/>
              <a:t> </a:t>
            </a:r>
            <a:r>
              <a:rPr lang="ru-RU" dirty="0" err="1"/>
              <a:t>discendum</a:t>
            </a:r>
            <a:r>
              <a:rPr lang="ru-RU" dirty="0"/>
              <a:t>!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Не для школы, а для жизни мы учимся</a:t>
            </a:r>
          </a:p>
        </p:txBody>
      </p:sp>
      <p:pic>
        <p:nvPicPr>
          <p:cNvPr id="1026" name="Picture 2" descr="http://gcshelp.org/uploads/2600/cRufp8FUj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62300" y="2420888"/>
            <a:ext cx="6408824" cy="429020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4D8FC3-1B1F-4D1B-953C-8667DBA47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50" dirty="0"/>
              <a:t>Спасибо за внимание!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6532467-53DA-4671-B6E5-0285BD9C49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Сайт «Педагогический навигатор»</a:t>
            </a:r>
            <a:r>
              <a:rPr lang="ru-RU" sz="2700" dirty="0"/>
              <a:t> </a:t>
            </a:r>
          </a:p>
          <a:p>
            <a:r>
              <a:rPr lang="en-US" sz="2400" dirty="0">
                <a:hlinkClick r:id="rId2"/>
              </a:rPr>
              <a:t>http://pednavigator.ru/</a:t>
            </a:r>
            <a:endParaRPr lang="ru-RU" sz="2400" dirty="0"/>
          </a:p>
          <a:p>
            <a:pPr algn="ctr"/>
            <a:endParaRPr lang="ru-RU" sz="2700" dirty="0"/>
          </a:p>
          <a:p>
            <a:endParaRPr lang="ru-RU" sz="2700" dirty="0"/>
          </a:p>
          <a:p>
            <a:endParaRPr lang="ru-RU" sz="2800" dirty="0"/>
          </a:p>
          <a:p>
            <a:r>
              <a:rPr lang="ru-RU" sz="2800" dirty="0"/>
              <a:t>Образовательный </a:t>
            </a:r>
            <a:r>
              <a:rPr lang="en-US" sz="2800" dirty="0"/>
              <a:t>YouTube</a:t>
            </a:r>
            <a:r>
              <a:rPr lang="ru-RU" sz="2800" dirty="0"/>
              <a:t>-канал «Проект 2ВВ»</a:t>
            </a:r>
          </a:p>
          <a:p>
            <a:r>
              <a:rPr lang="en-US" sz="2000" dirty="0">
                <a:hlinkClick r:id="rId3"/>
              </a:rPr>
              <a:t>https://www.youtube.com/channel/UCtL-WlPKAOLdn4XkfGmv</a:t>
            </a:r>
            <a:r>
              <a:rPr lang="en-US" sz="2000" b="1" dirty="0">
                <a:hlinkClick r:id="rId3"/>
              </a:rPr>
              <a:t>_</a:t>
            </a:r>
            <a:r>
              <a:rPr lang="en-US" sz="2000" dirty="0">
                <a:hlinkClick r:id="rId3"/>
              </a:rPr>
              <a:t>Tg</a:t>
            </a:r>
            <a:endParaRPr lang="ru-RU" sz="2000" dirty="0"/>
          </a:p>
          <a:p>
            <a:pPr algn="ctr"/>
            <a:endParaRPr lang="ru-RU" sz="2700" dirty="0"/>
          </a:p>
        </p:txBody>
      </p:sp>
      <p:pic>
        <p:nvPicPr>
          <p:cNvPr id="2050" name="Picture 2" descr="ПЕДАГОГИЧЕСКИЙ НАВИГАТОР">
            <a:extLst>
              <a:ext uri="{FF2B5EF4-FFF2-40B4-BE49-F238E27FC236}">
                <a16:creationId xmlns:a16="http://schemas.microsoft.com/office/drawing/2014/main" id="{02998120-F80A-4BFC-9118-37650C4A2B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204864"/>
            <a:ext cx="3330372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052A1E1-9B92-403F-90F0-FE97A79447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44203" y="5235285"/>
            <a:ext cx="1219481" cy="1176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736117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2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В.А. Сухомлинский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Отсутствие костяка, прочного остова образования – один из самых серьезных недостатков работы школы. </a:t>
            </a:r>
          </a:p>
          <a:p>
            <a:r>
              <a:rPr lang="ru-RU" dirty="0"/>
              <a:t>Одной из причин поверхностности знаний является стремление запомнить все. </a:t>
            </a:r>
          </a:p>
          <a:p>
            <a:r>
              <a:rPr lang="ru-RU" dirty="0">
                <a:solidFill>
                  <a:srgbClr val="FF0000"/>
                </a:solidFill>
              </a:rPr>
              <a:t>Без минимума нельзя – с максимумом невозможно.</a:t>
            </a:r>
          </a:p>
        </p:txBody>
      </p:sp>
      <p:pic>
        <p:nvPicPr>
          <p:cNvPr id="16386" name="Picture 2" descr="http://theholisticeducator.net/wp-content/uploads/2016/01/Sukhomlinsky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72008"/>
            <a:ext cx="1979712" cy="1484784"/>
          </a:xfrm>
          <a:prstGeom prst="rect">
            <a:avLst/>
          </a:prstGeom>
          <a:noFill/>
        </p:spPr>
      </p:pic>
      <p:pic>
        <p:nvPicPr>
          <p:cNvPr id="16388" name="Picture 4" descr="http://lib5.podelise.ru/tw_files2/urls_1000/23/d-22078/7z-docs/9_html_3756b9b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4869160"/>
            <a:ext cx="4104456" cy="198884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1-я позиция: определенность и контроль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Люди – это потенциально ленивые и преступные существа.</a:t>
            </a:r>
          </a:p>
          <a:p>
            <a:r>
              <a:rPr lang="ru-RU" dirty="0"/>
              <a:t>Хочется знать все наперед, все контролировать – тогда не так страшно жить в этом мире. Все, абсолютно все, регламентируется и помещается в рамки.</a:t>
            </a:r>
          </a:p>
          <a:p>
            <a:r>
              <a:rPr lang="ru-RU" dirty="0"/>
              <a:t>Всегда найдется ответственный за неудачу, который будет казнен. </a:t>
            </a:r>
          </a:p>
          <a:p>
            <a:r>
              <a:rPr lang="ru-RU" dirty="0"/>
              <a:t>За стабильность и предсказуемость платят своей свободой.</a:t>
            </a:r>
          </a:p>
          <a:p>
            <a:r>
              <a:rPr lang="ru-RU" dirty="0"/>
              <a:t>Управляют людьми.</a:t>
            </a:r>
          </a:p>
        </p:txBody>
      </p:sp>
      <p:pic>
        <p:nvPicPr>
          <p:cNvPr id="15362" name="Picture 2" descr="http://lepser.ru/wp-content/uploads/2013/08/personal-growt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248" y="5299689"/>
            <a:ext cx="2339752" cy="155831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2-я позиция: неопределенность и выбор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Человек – это личность, имеющая право на свою позицию.</a:t>
            </a:r>
          </a:p>
          <a:p>
            <a:r>
              <a:rPr lang="ru-RU" dirty="0"/>
              <a:t>Ситуация неопределенности: «решить должен </a:t>
            </a:r>
            <a:r>
              <a:rPr lang="ru-RU" b="1" dirty="0"/>
              <a:t>Я, здесь и теперь</a:t>
            </a:r>
            <a:r>
              <a:rPr lang="ru-RU" dirty="0"/>
              <a:t>». </a:t>
            </a:r>
          </a:p>
          <a:p>
            <a:r>
              <a:rPr lang="ru-RU" dirty="0"/>
              <a:t>«Свобода одного человека заканчивается там, где начинается свобода другого человека». </a:t>
            </a:r>
          </a:p>
          <a:p>
            <a:r>
              <a:rPr lang="ru-RU" dirty="0"/>
              <a:t>За свободу платят ответственностью и риском.</a:t>
            </a:r>
          </a:p>
          <a:p>
            <a:r>
              <a:rPr lang="ru-RU" dirty="0"/>
              <a:t>Управлять можно только отношениями между людьми, но не ими самими. </a:t>
            </a:r>
          </a:p>
        </p:txBody>
      </p:sp>
      <p:sp>
        <p:nvSpPr>
          <p:cNvPr id="14338" name="AutoShape 2" descr="http://tr.stockfresh.com/thumbs/stuartmiles/3170605_3d-harfler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40" name="Picture 4" descr="http://vaan32.ru/uploads/posts/2013-05/1368710949_1877-21945593-programm_choi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48264" y="5391812"/>
            <a:ext cx="2195736" cy="146618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Диалектика противоречий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Для сохранения личности необходимы ограничения (несвобода), а для ее развития – свобода. Для сохранения общества нужна стабильность, а для его развития – рискованные инновации.</a:t>
            </a:r>
          </a:p>
          <a:p>
            <a:r>
              <a:rPr lang="ru-RU" dirty="0"/>
              <a:t>Система балансирует между двумя крайностями, периоды застоя сменяются периодами перестроек.</a:t>
            </a:r>
          </a:p>
          <a:p>
            <a:r>
              <a:rPr lang="ru-RU" dirty="0"/>
              <a:t>Чтобы вернуться, нужно пройти по кругу.</a:t>
            </a:r>
          </a:p>
        </p:txBody>
      </p:sp>
      <p:pic>
        <p:nvPicPr>
          <p:cNvPr id="13314" name="Picture 2" descr="http://www.drchristinahibbert.com/wp-content/uploads/2012/11/spir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336" y="2996952"/>
            <a:ext cx="1396415" cy="1368152"/>
          </a:xfrm>
          <a:prstGeom prst="rect">
            <a:avLst/>
          </a:prstGeom>
          <a:noFill/>
        </p:spPr>
      </p:pic>
      <p:pic>
        <p:nvPicPr>
          <p:cNvPr id="13318" name="Picture 6" descr="http://www.clker.com/cliparts/e/d/S/t/l/V/spiral-hi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88032"/>
            <a:ext cx="1036865" cy="105273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Диалектика противоречий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В каждый период актуальными становятся разные ценности. Говоря о разных взглядах на цели системы образования, мы на самом деле отстаиваем разные ценности. </a:t>
            </a:r>
          </a:p>
          <a:p>
            <a:r>
              <a:rPr lang="ru-RU" dirty="0"/>
              <a:t>Сваливание в любую сторону неизбежно приводит к абсурду.</a:t>
            </a:r>
          </a:p>
          <a:p>
            <a:r>
              <a:rPr lang="ru-RU" dirty="0"/>
              <a:t> – либо к тотальному «Мы», либо к патологическому «Я».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2290" name="Picture 2" descr="http://politcom.org.ua/wp-content/uploads/755109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5" y="1124744"/>
            <a:ext cx="4800534" cy="3600400"/>
          </a:xfrm>
          <a:prstGeom prst="rect">
            <a:avLst/>
          </a:prstGeom>
          <a:noFill/>
        </p:spPr>
      </p:pic>
      <p:pic>
        <p:nvPicPr>
          <p:cNvPr id="12292" name="Picture 4" descr="http://apptractor.ru/wp-content/uploads/2015/01/selfi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1124744"/>
            <a:ext cx="4788024" cy="357077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3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Качество образования – это </a:t>
            </a:r>
            <a:br>
              <a:rPr lang="ru-RU" dirty="0"/>
            </a:br>
            <a:r>
              <a:rPr lang="ru-RU" dirty="0"/>
              <a:t>качество жизни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Хорошее образование – то, благодаря которому человек достигает большего, ощущает себя лучше. </a:t>
            </a:r>
          </a:p>
          <a:p>
            <a:r>
              <a:rPr lang="ru-RU" dirty="0"/>
              <a:t>Чувствуете ли вы себя лучше???</a:t>
            </a:r>
          </a:p>
          <a:p>
            <a:endParaRPr lang="ru-RU" dirty="0"/>
          </a:p>
        </p:txBody>
      </p:sp>
      <p:pic>
        <p:nvPicPr>
          <p:cNvPr id="13322" name="Picture 10" descr="http://www.nuga.co/wp-content/uploads/2016/03/15456231-illustration-of-Business-man-working-tired-Stock-Vector-cartoon-man-comput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4077072"/>
            <a:ext cx="2592288" cy="2592288"/>
          </a:xfrm>
          <a:prstGeom prst="rect">
            <a:avLst/>
          </a:prstGeom>
          <a:noFill/>
        </p:spPr>
      </p:pic>
      <p:pic>
        <p:nvPicPr>
          <p:cNvPr id="13324" name="Picture 12" descr="http://s13.buyreklama.ru/moskva/photos/36630309/de76382c3db9a22a1a8ee1b2dcdf1e8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03483" y="4077072"/>
            <a:ext cx="3172933" cy="257189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Истинная цель – улучшить качество жизни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 descr="http://transopttorg.ru/sanoxusi/343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484784"/>
            <a:ext cx="4834818" cy="49411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Ложная цель – получить образование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prikolenta.com/uploads/posts/t/l-3376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5" y="1628800"/>
            <a:ext cx="8476931" cy="472286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</TotalTime>
  <Words>636</Words>
  <Application>Microsoft Office PowerPoint</Application>
  <PresentationFormat>Экран (4:3)</PresentationFormat>
  <Paragraphs>57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Wingdings</vt:lpstr>
      <vt:lpstr>Тема Office</vt:lpstr>
      <vt:lpstr>Избыточность и предметоцентризм в системе образования</vt:lpstr>
      <vt:lpstr>В.А. Сухомлинский</vt:lpstr>
      <vt:lpstr>1-я позиция: определенность и контроль</vt:lpstr>
      <vt:lpstr>2-я позиция: неопределенность и выбор </vt:lpstr>
      <vt:lpstr>Диалектика противоречий</vt:lpstr>
      <vt:lpstr>Диалектика противоречий</vt:lpstr>
      <vt:lpstr>Качество образования – это  качество жизни</vt:lpstr>
      <vt:lpstr>Истинная цель – улучшить качество жизни</vt:lpstr>
      <vt:lpstr>Ложная цель – получить образование</vt:lpstr>
      <vt:lpstr>Равенство положения?</vt:lpstr>
      <vt:lpstr>Или равенство предоставления возможностей?</vt:lpstr>
      <vt:lpstr>В.А. Жуковский</vt:lpstr>
      <vt:lpstr>Франкенштейн  предметоцентризма</vt:lpstr>
      <vt:lpstr>Знаниевая парадигма</vt:lpstr>
      <vt:lpstr>Нобелевский лауреат Джон Гёрдон (перепрограммирование стволовых клеток)</vt:lpstr>
      <vt:lpstr>Non scholae, sed vitae discendum!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Избыточность и предметоцентризм в системе образования</dc:title>
  <dc:creator>ВВ</dc:creator>
  <cp:lastModifiedBy>Владимир Робский</cp:lastModifiedBy>
  <cp:revision>30</cp:revision>
  <dcterms:created xsi:type="dcterms:W3CDTF">2016-07-21T07:50:59Z</dcterms:created>
  <dcterms:modified xsi:type="dcterms:W3CDTF">2021-10-23T01:38:30Z</dcterms:modified>
</cp:coreProperties>
</file>