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303" r:id="rId3"/>
    <p:sldId id="329" r:id="rId4"/>
    <p:sldId id="293" r:id="rId5"/>
    <p:sldId id="297" r:id="rId6"/>
    <p:sldId id="298" r:id="rId7"/>
    <p:sldId id="342" r:id="rId8"/>
    <p:sldId id="343" r:id="rId9"/>
    <p:sldId id="296" r:id="rId10"/>
    <p:sldId id="304" r:id="rId11"/>
    <p:sldId id="305" r:id="rId12"/>
    <p:sldId id="306" r:id="rId13"/>
    <p:sldId id="307" r:id="rId14"/>
    <p:sldId id="308" r:id="rId15"/>
    <p:sldId id="310" r:id="rId16"/>
    <p:sldId id="289" r:id="rId17"/>
    <p:sldId id="311" r:id="rId18"/>
    <p:sldId id="291" r:id="rId19"/>
    <p:sldId id="326" r:id="rId20"/>
    <p:sldId id="327" r:id="rId21"/>
    <p:sldId id="331" r:id="rId22"/>
    <p:sldId id="332" r:id="rId23"/>
    <p:sldId id="333" r:id="rId24"/>
    <p:sldId id="321" r:id="rId25"/>
    <p:sldId id="322" r:id="rId26"/>
    <p:sldId id="323" r:id="rId27"/>
    <p:sldId id="315" r:id="rId28"/>
    <p:sldId id="316" r:id="rId29"/>
    <p:sldId id="317" r:id="rId30"/>
    <p:sldId id="318" r:id="rId31"/>
    <p:sldId id="319" r:id="rId32"/>
    <p:sldId id="320" r:id="rId33"/>
    <p:sldId id="334" r:id="rId34"/>
    <p:sldId id="337" r:id="rId35"/>
    <p:sldId id="338" r:id="rId36"/>
    <p:sldId id="335" r:id="rId37"/>
    <p:sldId id="276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2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3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412698412698507E-2"/>
          <c:y val="6.4748201438849434E-2"/>
          <c:w val="0.8873015873015887"/>
          <c:h val="0.635491606714633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Восток</c:v>
                </c:pt>
              </c:strCache>
            </c:strRef>
          </c:tx>
          <c:spPr>
            <a:solidFill>
              <a:srgbClr val="FF0000"/>
            </a:solidFill>
            <a:ln w="13761">
              <a:solidFill>
                <a:schemeClr val="tx1"/>
              </a:solidFill>
              <a:prstDash val="solid"/>
            </a:ln>
          </c:spPr>
          <c:invertIfNegative val="0"/>
          <c:dPt>
            <c:idx val="1"/>
            <c:invertIfNegative val="0"/>
            <c:bubble3D val="0"/>
            <c:spPr>
              <a:solidFill>
                <a:srgbClr val="FFCC00"/>
              </a:solidFill>
              <a:ln w="13761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0-60F4-4B68-9FA8-167525B79FBE}"/>
              </c:ext>
            </c:extLst>
          </c:dPt>
          <c:dPt>
            <c:idx val="2"/>
            <c:invertIfNegative val="0"/>
            <c:bubble3D val="0"/>
            <c:spPr>
              <a:solidFill>
                <a:srgbClr val="00FF00"/>
              </a:solidFill>
              <a:ln w="13761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60F4-4B68-9FA8-167525B79FBE}"/>
              </c:ext>
            </c:extLst>
          </c:dPt>
          <c:dLbls>
            <c:dLbl>
              <c:idx val="0"/>
              <c:layout>
                <c:manualLayout>
                  <c:x val="-7.5888506006038976E-3"/>
                  <c:y val="0.15877394955510252"/>
                </c:manualLayout>
              </c:layout>
              <c:tx>
                <c:rich>
                  <a:bodyPr/>
                  <a:lstStyle/>
                  <a:p>
                    <a:pPr>
                      <a:defRPr sz="1950" b="1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ru-RU"/>
                      <a:t>85%</a:t>
                    </a:r>
                  </a:p>
                </c:rich>
              </c:tx>
              <c:spPr>
                <a:noFill/>
                <a:ln w="27522">
                  <a:noFill/>
                </a:ln>
              </c:spPr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0F4-4B68-9FA8-167525B79FBE}"/>
                </c:ext>
              </c:extLst>
            </c:dLbl>
            <c:dLbl>
              <c:idx val="1"/>
              <c:layout>
                <c:manualLayout>
                  <c:x val="-1.8145766117388032E-4"/>
                  <c:y val="0.15637572155535864"/>
                </c:manualLayout>
              </c:layout>
              <c:tx>
                <c:rich>
                  <a:bodyPr/>
                  <a:lstStyle/>
                  <a:p>
                    <a:pPr>
                      <a:defRPr sz="1950" b="1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ru-RU"/>
                      <a:t>65%</a:t>
                    </a:r>
                  </a:p>
                </c:rich>
              </c:tx>
              <c:spPr>
                <a:noFill/>
                <a:ln w="27522">
                  <a:noFill/>
                </a:ln>
              </c:spPr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60F4-4B68-9FA8-167525B79FBE}"/>
                </c:ext>
              </c:extLst>
            </c:dLbl>
            <c:dLbl>
              <c:idx val="2"/>
              <c:layout>
                <c:manualLayout>
                  <c:x val="2.4640305163509514E-3"/>
                  <c:y val="0.23575224608514544"/>
                </c:manualLayout>
              </c:layout>
              <c:tx>
                <c:rich>
                  <a:bodyPr/>
                  <a:lstStyle/>
                  <a:p>
                    <a:pPr>
                      <a:defRPr sz="1950" b="1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ru-RU"/>
                      <a:t>59%</a:t>
                    </a:r>
                  </a:p>
                </c:rich>
              </c:tx>
              <c:spPr>
                <a:noFill/>
                <a:ln w="27522">
                  <a:noFill/>
                </a:ln>
              </c:spPr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60F4-4B68-9FA8-167525B79FBE}"/>
                </c:ext>
              </c:extLst>
            </c:dLbl>
            <c:spPr>
              <a:noFill/>
              <a:ln w="27522">
                <a:noFill/>
              </a:ln>
            </c:spPr>
            <c:txPr>
              <a:bodyPr/>
              <a:lstStyle/>
              <a:p>
                <a:pPr>
                  <a:defRPr sz="195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школьные перегрузки</c:v>
                </c:pt>
                <c:pt idx="1">
                  <c:v>конфликты в школе</c:v>
                </c:pt>
                <c:pt idx="2">
                  <c:v>нововведения и частые изменения образовательных программ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85</c:v>
                </c:pt>
                <c:pt idx="1">
                  <c:v>65</c:v>
                </c:pt>
                <c:pt idx="2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0F4-4B68-9FA8-167525B79FB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03227392"/>
        <c:axId val="103455360"/>
      </c:barChart>
      <c:catAx>
        <c:axId val="103227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44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517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1034553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3455360"/>
        <c:scaling>
          <c:orientation val="minMax"/>
          <c:max val="100"/>
        </c:scaling>
        <c:delete val="0"/>
        <c:axPos val="l"/>
        <c:majorGridlines>
          <c:spPr>
            <a:ln w="3440">
              <a:solidFill>
                <a:schemeClr val="tx1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44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517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103227392"/>
        <c:crosses val="autoZero"/>
        <c:crossBetween val="between"/>
      </c:valAx>
      <c:spPr>
        <a:noFill/>
        <a:ln w="13761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95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914445416545165"/>
          <c:y val="7.4595837394163533E-2"/>
          <c:w val="0.40785165743170976"/>
          <c:h val="0.7416004063665611"/>
        </c:manualLayout>
      </c:layout>
      <c:radarChart>
        <c:radarStyle val="marker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традиционная организация</c:v>
                </c:pt>
              </c:strCache>
            </c:strRef>
          </c:tx>
          <c:cat>
            <c:strRef>
              <c:f>Лист1!$B$1:$E$1</c:f>
              <c:strCache>
                <c:ptCount val="4"/>
                <c:pt idx="0">
                  <c:v>переутомление</c:v>
                </c:pt>
                <c:pt idx="1">
                  <c:v>тревожные состояния</c:v>
                </c:pt>
                <c:pt idx="2">
                  <c:v>интегральный показатель работоспособности</c:v>
                </c:pt>
                <c:pt idx="3">
                  <c:v>жалобы на плохое самочувствие</c:v>
                </c:pt>
              </c:strCache>
            </c:strRef>
          </c:cat>
          <c:val>
            <c:numRef>
              <c:f>Лист1!$B$2:$E$2</c:f>
              <c:numCache>
                <c:formatCode>General</c:formatCode>
                <c:ptCount val="4"/>
                <c:pt idx="0">
                  <c:v>46.7</c:v>
                </c:pt>
                <c:pt idx="1">
                  <c:v>25</c:v>
                </c:pt>
                <c:pt idx="2">
                  <c:v>10.9</c:v>
                </c:pt>
                <c:pt idx="3">
                  <c:v>41.7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A6-41EB-86B5-1D9B05644ABB}"/>
            </c:ext>
          </c:extLst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модульная организация </c:v>
                </c:pt>
              </c:strCache>
            </c:strRef>
          </c:tx>
          <c:cat>
            <c:strRef>
              <c:f>Лист1!$B$1:$E$1</c:f>
              <c:strCache>
                <c:ptCount val="4"/>
                <c:pt idx="0">
                  <c:v>переутомление</c:v>
                </c:pt>
                <c:pt idx="1">
                  <c:v>тревожные состояния</c:v>
                </c:pt>
                <c:pt idx="2">
                  <c:v>интегральный показатель работоспособности</c:v>
                </c:pt>
                <c:pt idx="3">
                  <c:v>жалобы на плохое самочувствие</c:v>
                </c:pt>
              </c:strCache>
            </c:strRef>
          </c:cat>
          <c:val>
            <c:numRef>
              <c:f>Лист1!$B$3:$E$3</c:f>
              <c:numCache>
                <c:formatCode>General</c:formatCode>
                <c:ptCount val="4"/>
                <c:pt idx="0">
                  <c:v>13.4</c:v>
                </c:pt>
                <c:pt idx="1">
                  <c:v>12</c:v>
                </c:pt>
                <c:pt idx="2">
                  <c:v>20.399999999999999</c:v>
                </c:pt>
                <c:pt idx="3">
                  <c:v>32.5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9A6-41EB-86B5-1D9B05644A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5977728"/>
        <c:axId val="87949696"/>
      </c:radarChart>
      <c:catAx>
        <c:axId val="85977728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 i="0" baseline="0"/>
            </a:pPr>
            <a:endParaRPr lang="ru-RU"/>
          </a:p>
        </c:txPr>
        <c:crossAx val="87949696"/>
        <c:crosses val="autoZero"/>
        <c:auto val="1"/>
        <c:lblAlgn val="ctr"/>
        <c:lblOffset val="100"/>
        <c:noMultiLvlLbl val="0"/>
      </c:catAx>
      <c:valAx>
        <c:axId val="87949696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crossAx val="85977728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b="1" i="0" baseline="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Класс авторитарного педагога</c:v>
                </c:pt>
              </c:strCache>
            </c:strRef>
          </c:tx>
          <c:invertIfNegative val="0"/>
          <c:cat>
            <c:strRef>
              <c:f>Лист1!$B$1:$D$1</c:f>
              <c:strCache>
                <c:ptCount val="3"/>
                <c:pt idx="0">
                  <c:v>Выраженное утомление</c:v>
                </c:pt>
                <c:pt idx="1">
                  <c:v>Высокая степень невротизации</c:v>
                </c:pt>
                <c:pt idx="2">
                  <c:v>Жалобы на недомогание</c:v>
                </c:pt>
              </c:strCache>
            </c:strRef>
          </c:cat>
          <c:val>
            <c:numRef>
              <c:f>Лист1!$B$2:$D$2</c:f>
              <c:numCache>
                <c:formatCode>0%</c:formatCode>
                <c:ptCount val="3"/>
                <c:pt idx="0">
                  <c:v>0.73900000000000265</c:v>
                </c:pt>
                <c:pt idx="1">
                  <c:v>0.87000000000000333</c:v>
                </c:pt>
                <c:pt idx="2">
                  <c:v>0.36400000000000032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08-4C66-A695-A7B9F75350F2}"/>
            </c:ext>
          </c:extLst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Контрольный класс</c:v>
                </c:pt>
              </c:strCache>
            </c:strRef>
          </c:tx>
          <c:invertIfNegative val="0"/>
          <c:cat>
            <c:strRef>
              <c:f>Лист1!$B$1:$D$1</c:f>
              <c:strCache>
                <c:ptCount val="3"/>
                <c:pt idx="0">
                  <c:v>Выраженное утомление</c:v>
                </c:pt>
                <c:pt idx="1">
                  <c:v>Высокая степень невротизации</c:v>
                </c:pt>
                <c:pt idx="2">
                  <c:v>Жалобы на недомогание</c:v>
                </c:pt>
              </c:strCache>
            </c:strRef>
          </c:cat>
          <c:val>
            <c:numRef>
              <c:f>Лист1!$B$3:$D$3</c:f>
              <c:numCache>
                <c:formatCode>0%</c:formatCode>
                <c:ptCount val="3"/>
                <c:pt idx="0">
                  <c:v>0.52</c:v>
                </c:pt>
                <c:pt idx="1">
                  <c:v>0.63500000000000378</c:v>
                </c:pt>
                <c:pt idx="2">
                  <c:v>0.18200000000000024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08-4C66-A695-A7B9F75350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7970176"/>
        <c:axId val="87971712"/>
      </c:barChart>
      <c:catAx>
        <c:axId val="879701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 baseline="0"/>
            </a:pPr>
            <a:endParaRPr lang="ru-RU"/>
          </a:p>
        </c:txPr>
        <c:crossAx val="87971712"/>
        <c:crosses val="autoZero"/>
        <c:auto val="1"/>
        <c:lblAlgn val="ctr"/>
        <c:lblOffset val="100"/>
        <c:noMultiLvlLbl val="0"/>
      </c:catAx>
      <c:valAx>
        <c:axId val="8797171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ru-RU"/>
          </a:p>
        </c:txPr>
        <c:crossAx val="87970176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2200" baseline="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FBF333-14BC-410B-9A05-49ACD8EC1793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6BE4AA9-2B81-4EFA-AB76-CF09C46DEAC9}">
      <dgm:prSet/>
      <dgm:spPr/>
      <dgm:t>
        <a:bodyPr/>
        <a:lstStyle/>
        <a:p>
          <a:pPr rtl="0"/>
          <a:r>
            <a:rPr lang="ru-RU" dirty="0"/>
            <a:t>Дети в надежной, теплой, дружеской атмосфере более склонны к росту и </a:t>
          </a:r>
          <a:r>
            <a:rPr lang="ru-RU" b="1" dirty="0"/>
            <a:t>к </a:t>
          </a:r>
          <a:r>
            <a:rPr lang="ru-RU" b="1" dirty="0" err="1"/>
            <a:t>научению</a:t>
          </a:r>
          <a:r>
            <a:rPr lang="ru-RU" b="1" dirty="0"/>
            <a:t> процессу</a:t>
          </a:r>
          <a:r>
            <a:rPr lang="ru-RU" dirty="0"/>
            <a:t> роста. </a:t>
          </a:r>
        </a:p>
      </dgm:t>
    </dgm:pt>
    <dgm:pt modelId="{636E6E61-EDE6-44E0-B2E1-9D61E6DB9457}" type="parTrans" cxnId="{FED24392-752A-4416-B9B0-B01BE61A739E}">
      <dgm:prSet/>
      <dgm:spPr/>
      <dgm:t>
        <a:bodyPr/>
        <a:lstStyle/>
        <a:p>
          <a:endParaRPr lang="ru-RU"/>
        </a:p>
      </dgm:t>
    </dgm:pt>
    <dgm:pt modelId="{A1D792A1-6939-40CF-92D0-E849E9338B06}" type="sibTrans" cxnId="{FED24392-752A-4416-B9B0-B01BE61A739E}">
      <dgm:prSet/>
      <dgm:spPr/>
      <dgm:t>
        <a:bodyPr/>
        <a:lstStyle/>
        <a:p>
          <a:endParaRPr lang="ru-RU"/>
        </a:p>
      </dgm:t>
    </dgm:pt>
    <dgm:pt modelId="{EC741951-6E59-4640-836B-CF738AD9FA6A}">
      <dgm:prSet/>
      <dgm:spPr/>
      <dgm:t>
        <a:bodyPr/>
        <a:lstStyle/>
        <a:p>
          <a:pPr rtl="0"/>
          <a:r>
            <a:rPr lang="ru-RU" dirty="0"/>
            <a:t>Дети в ненадежной обстановке ищут безопасности, становятся </a:t>
          </a:r>
          <a:r>
            <a:rPr lang="ru-RU" b="1" dirty="0"/>
            <a:t>более осторожными, менее любознательными</a:t>
          </a:r>
          <a:r>
            <a:rPr lang="ru-RU" dirty="0"/>
            <a:t> и т.п.</a:t>
          </a:r>
        </a:p>
      </dgm:t>
    </dgm:pt>
    <dgm:pt modelId="{CBFB1AAD-13F7-4C0F-AD63-9478656DCCE8}" type="parTrans" cxnId="{2DA5EC24-7415-4508-AB30-60F38304A007}">
      <dgm:prSet/>
      <dgm:spPr/>
      <dgm:t>
        <a:bodyPr/>
        <a:lstStyle/>
        <a:p>
          <a:endParaRPr lang="ru-RU"/>
        </a:p>
      </dgm:t>
    </dgm:pt>
    <dgm:pt modelId="{14E29576-F691-4FE5-9F18-32423B12EBC4}" type="sibTrans" cxnId="{2DA5EC24-7415-4508-AB30-60F38304A007}">
      <dgm:prSet/>
      <dgm:spPr/>
      <dgm:t>
        <a:bodyPr/>
        <a:lstStyle/>
        <a:p>
          <a:endParaRPr lang="ru-RU"/>
        </a:p>
      </dgm:t>
    </dgm:pt>
    <dgm:pt modelId="{ECDE8FC7-703E-41FA-A66E-7C537DCF6A4E}" type="pres">
      <dgm:prSet presAssocID="{45FBF333-14BC-410B-9A05-49ACD8EC1793}" presName="Name0" presStyleCnt="0">
        <dgm:presLayoutVars>
          <dgm:dir/>
          <dgm:resizeHandles val="exact"/>
        </dgm:presLayoutVars>
      </dgm:prSet>
      <dgm:spPr/>
    </dgm:pt>
    <dgm:pt modelId="{4646D3D5-3B66-471B-930E-07EB60982E67}" type="pres">
      <dgm:prSet presAssocID="{45FBF333-14BC-410B-9A05-49ACD8EC1793}" presName="fgShape" presStyleLbl="fgShp" presStyleIdx="0" presStyleCnt="1"/>
      <dgm:spPr/>
    </dgm:pt>
    <dgm:pt modelId="{E6FC0008-739B-4319-8673-1B36D7D12DD7}" type="pres">
      <dgm:prSet presAssocID="{45FBF333-14BC-410B-9A05-49ACD8EC1793}" presName="linComp" presStyleCnt="0"/>
      <dgm:spPr/>
    </dgm:pt>
    <dgm:pt modelId="{E376FF7D-1E44-4562-B2EA-3A10375F60CB}" type="pres">
      <dgm:prSet presAssocID="{66BE4AA9-2B81-4EFA-AB76-CF09C46DEAC9}" presName="compNode" presStyleCnt="0"/>
      <dgm:spPr/>
    </dgm:pt>
    <dgm:pt modelId="{156A658E-D849-4977-8CCE-99BD773D4327}" type="pres">
      <dgm:prSet presAssocID="{66BE4AA9-2B81-4EFA-AB76-CF09C46DEAC9}" presName="bkgdShape" presStyleLbl="node1" presStyleIdx="0" presStyleCnt="2"/>
      <dgm:spPr/>
    </dgm:pt>
    <dgm:pt modelId="{F97DDCB8-8E91-487E-8FE7-C013EF7C54D4}" type="pres">
      <dgm:prSet presAssocID="{66BE4AA9-2B81-4EFA-AB76-CF09C46DEAC9}" presName="nodeTx" presStyleLbl="node1" presStyleIdx="0" presStyleCnt="2">
        <dgm:presLayoutVars>
          <dgm:bulletEnabled val="1"/>
        </dgm:presLayoutVars>
      </dgm:prSet>
      <dgm:spPr/>
    </dgm:pt>
    <dgm:pt modelId="{DA66993A-09CF-4F4E-BDDE-71D85CA23313}" type="pres">
      <dgm:prSet presAssocID="{66BE4AA9-2B81-4EFA-AB76-CF09C46DEAC9}" presName="invisiNode" presStyleLbl="node1" presStyleIdx="0" presStyleCnt="2"/>
      <dgm:spPr/>
    </dgm:pt>
    <dgm:pt modelId="{95D357FB-B4A0-4115-A281-F5DAD10F9432}" type="pres">
      <dgm:prSet presAssocID="{66BE4AA9-2B81-4EFA-AB76-CF09C46DEAC9}" presName="imagNode" presStyleLbl="fgImgPlace1" presStyleIdx="0" presStyleCnt="2" custLinFactNeighborY="-178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DFFD073-3A2B-4C4E-80F7-E69E26C00CFA}" type="pres">
      <dgm:prSet presAssocID="{A1D792A1-6939-40CF-92D0-E849E9338B06}" presName="sibTrans" presStyleLbl="sibTrans2D1" presStyleIdx="0" presStyleCnt="0"/>
      <dgm:spPr/>
    </dgm:pt>
    <dgm:pt modelId="{042804A7-D4E3-4AE7-988A-09B10FAA9BC1}" type="pres">
      <dgm:prSet presAssocID="{EC741951-6E59-4640-836B-CF738AD9FA6A}" presName="compNode" presStyleCnt="0"/>
      <dgm:spPr/>
    </dgm:pt>
    <dgm:pt modelId="{8FA2949C-6E3F-4179-9667-386A3C134C02}" type="pres">
      <dgm:prSet presAssocID="{EC741951-6E59-4640-836B-CF738AD9FA6A}" presName="bkgdShape" presStyleLbl="node1" presStyleIdx="1" presStyleCnt="2"/>
      <dgm:spPr/>
    </dgm:pt>
    <dgm:pt modelId="{C4B6D33D-89BB-4367-BE70-4EFF8E469D70}" type="pres">
      <dgm:prSet presAssocID="{EC741951-6E59-4640-836B-CF738AD9FA6A}" presName="nodeTx" presStyleLbl="node1" presStyleIdx="1" presStyleCnt="2">
        <dgm:presLayoutVars>
          <dgm:bulletEnabled val="1"/>
        </dgm:presLayoutVars>
      </dgm:prSet>
      <dgm:spPr/>
    </dgm:pt>
    <dgm:pt modelId="{304FE661-59B4-4C41-9E5E-3C803CBF8AA2}" type="pres">
      <dgm:prSet presAssocID="{EC741951-6E59-4640-836B-CF738AD9FA6A}" presName="invisiNode" presStyleLbl="node1" presStyleIdx="1" presStyleCnt="2"/>
      <dgm:spPr/>
    </dgm:pt>
    <dgm:pt modelId="{0E82FF60-9690-4251-BC39-938DF038AF46}" type="pres">
      <dgm:prSet presAssocID="{EC741951-6E59-4640-836B-CF738AD9FA6A}" presName="imagNode" presStyleLbl="fgImgPlac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2DA5EC24-7415-4508-AB30-60F38304A007}" srcId="{45FBF333-14BC-410B-9A05-49ACD8EC1793}" destId="{EC741951-6E59-4640-836B-CF738AD9FA6A}" srcOrd="1" destOrd="0" parTransId="{CBFB1AAD-13F7-4C0F-AD63-9478656DCCE8}" sibTransId="{14E29576-F691-4FE5-9F18-32423B12EBC4}"/>
    <dgm:cxn modelId="{05C20C48-211F-4AC8-A294-AA3B7F0B1FE2}" type="presOf" srcId="{EC741951-6E59-4640-836B-CF738AD9FA6A}" destId="{C4B6D33D-89BB-4367-BE70-4EFF8E469D70}" srcOrd="1" destOrd="0" presId="urn:microsoft.com/office/officeart/2005/8/layout/hList7"/>
    <dgm:cxn modelId="{4D5DE653-532D-4F1B-81F8-971296B3AD40}" type="presOf" srcId="{45FBF333-14BC-410B-9A05-49ACD8EC1793}" destId="{ECDE8FC7-703E-41FA-A66E-7C537DCF6A4E}" srcOrd="0" destOrd="0" presId="urn:microsoft.com/office/officeart/2005/8/layout/hList7"/>
    <dgm:cxn modelId="{FED24392-752A-4416-B9B0-B01BE61A739E}" srcId="{45FBF333-14BC-410B-9A05-49ACD8EC1793}" destId="{66BE4AA9-2B81-4EFA-AB76-CF09C46DEAC9}" srcOrd="0" destOrd="0" parTransId="{636E6E61-EDE6-44E0-B2E1-9D61E6DB9457}" sibTransId="{A1D792A1-6939-40CF-92D0-E849E9338B06}"/>
    <dgm:cxn modelId="{03411C93-3BCD-48B4-AC53-AFF657D591F2}" type="presOf" srcId="{EC741951-6E59-4640-836B-CF738AD9FA6A}" destId="{8FA2949C-6E3F-4179-9667-386A3C134C02}" srcOrd="0" destOrd="0" presId="urn:microsoft.com/office/officeart/2005/8/layout/hList7"/>
    <dgm:cxn modelId="{CF85C7B0-8519-4A3C-B002-13678F29822A}" type="presOf" srcId="{A1D792A1-6939-40CF-92D0-E849E9338B06}" destId="{2DFFD073-3A2B-4C4E-80F7-E69E26C00CFA}" srcOrd="0" destOrd="0" presId="urn:microsoft.com/office/officeart/2005/8/layout/hList7"/>
    <dgm:cxn modelId="{7B2113BA-DB74-4423-ABA4-656A7876DB93}" type="presOf" srcId="{66BE4AA9-2B81-4EFA-AB76-CF09C46DEAC9}" destId="{156A658E-D849-4977-8CCE-99BD773D4327}" srcOrd="0" destOrd="0" presId="urn:microsoft.com/office/officeart/2005/8/layout/hList7"/>
    <dgm:cxn modelId="{F97B9EC3-E3DA-4B92-9A21-6F31DE2C410B}" type="presOf" srcId="{66BE4AA9-2B81-4EFA-AB76-CF09C46DEAC9}" destId="{F97DDCB8-8E91-487E-8FE7-C013EF7C54D4}" srcOrd="1" destOrd="0" presId="urn:microsoft.com/office/officeart/2005/8/layout/hList7"/>
    <dgm:cxn modelId="{8F7F73D7-1F08-4D49-82B5-844188E38128}" type="presParOf" srcId="{ECDE8FC7-703E-41FA-A66E-7C537DCF6A4E}" destId="{4646D3D5-3B66-471B-930E-07EB60982E67}" srcOrd="0" destOrd="0" presId="urn:microsoft.com/office/officeart/2005/8/layout/hList7"/>
    <dgm:cxn modelId="{4F119F65-8E54-49D7-AD1D-3755B5696728}" type="presParOf" srcId="{ECDE8FC7-703E-41FA-A66E-7C537DCF6A4E}" destId="{E6FC0008-739B-4319-8673-1B36D7D12DD7}" srcOrd="1" destOrd="0" presId="urn:microsoft.com/office/officeart/2005/8/layout/hList7"/>
    <dgm:cxn modelId="{C0BB83C9-647E-4B94-AF6A-9F1110F94687}" type="presParOf" srcId="{E6FC0008-739B-4319-8673-1B36D7D12DD7}" destId="{E376FF7D-1E44-4562-B2EA-3A10375F60CB}" srcOrd="0" destOrd="0" presId="urn:microsoft.com/office/officeart/2005/8/layout/hList7"/>
    <dgm:cxn modelId="{D1D09132-A412-41AB-A3CD-E3627643F465}" type="presParOf" srcId="{E376FF7D-1E44-4562-B2EA-3A10375F60CB}" destId="{156A658E-D849-4977-8CCE-99BD773D4327}" srcOrd="0" destOrd="0" presId="urn:microsoft.com/office/officeart/2005/8/layout/hList7"/>
    <dgm:cxn modelId="{80DDBED2-D375-4FA9-9334-82D9AE9F7158}" type="presParOf" srcId="{E376FF7D-1E44-4562-B2EA-3A10375F60CB}" destId="{F97DDCB8-8E91-487E-8FE7-C013EF7C54D4}" srcOrd="1" destOrd="0" presId="urn:microsoft.com/office/officeart/2005/8/layout/hList7"/>
    <dgm:cxn modelId="{8C73B008-EFA8-4A46-8A48-D8D44EE6AFBE}" type="presParOf" srcId="{E376FF7D-1E44-4562-B2EA-3A10375F60CB}" destId="{DA66993A-09CF-4F4E-BDDE-71D85CA23313}" srcOrd="2" destOrd="0" presId="urn:microsoft.com/office/officeart/2005/8/layout/hList7"/>
    <dgm:cxn modelId="{025A659E-CD5E-4062-8FD9-49795F264223}" type="presParOf" srcId="{E376FF7D-1E44-4562-B2EA-3A10375F60CB}" destId="{95D357FB-B4A0-4115-A281-F5DAD10F9432}" srcOrd="3" destOrd="0" presId="urn:microsoft.com/office/officeart/2005/8/layout/hList7"/>
    <dgm:cxn modelId="{135E9A5A-CCF7-477A-A698-AC9C30DBFB13}" type="presParOf" srcId="{E6FC0008-739B-4319-8673-1B36D7D12DD7}" destId="{2DFFD073-3A2B-4C4E-80F7-E69E26C00CFA}" srcOrd="1" destOrd="0" presId="urn:microsoft.com/office/officeart/2005/8/layout/hList7"/>
    <dgm:cxn modelId="{C07B0D26-9273-4B8B-8EE5-CC6E9920BF96}" type="presParOf" srcId="{E6FC0008-739B-4319-8673-1B36D7D12DD7}" destId="{042804A7-D4E3-4AE7-988A-09B10FAA9BC1}" srcOrd="2" destOrd="0" presId="urn:microsoft.com/office/officeart/2005/8/layout/hList7"/>
    <dgm:cxn modelId="{26BF6C42-0A5C-41B2-89E0-A52BCFE0F01D}" type="presParOf" srcId="{042804A7-D4E3-4AE7-988A-09B10FAA9BC1}" destId="{8FA2949C-6E3F-4179-9667-386A3C134C02}" srcOrd="0" destOrd="0" presId="urn:microsoft.com/office/officeart/2005/8/layout/hList7"/>
    <dgm:cxn modelId="{6A845D8C-FE92-42DF-84C9-6CC0E2A45C46}" type="presParOf" srcId="{042804A7-D4E3-4AE7-988A-09B10FAA9BC1}" destId="{C4B6D33D-89BB-4367-BE70-4EFF8E469D70}" srcOrd="1" destOrd="0" presId="urn:microsoft.com/office/officeart/2005/8/layout/hList7"/>
    <dgm:cxn modelId="{0E077B17-586A-4722-919E-95C0B7007DCC}" type="presParOf" srcId="{042804A7-D4E3-4AE7-988A-09B10FAA9BC1}" destId="{304FE661-59B4-4C41-9E5E-3C803CBF8AA2}" srcOrd="2" destOrd="0" presId="urn:microsoft.com/office/officeart/2005/8/layout/hList7"/>
    <dgm:cxn modelId="{1F756045-15A3-45D4-8C31-CE12DC423F35}" type="presParOf" srcId="{042804A7-D4E3-4AE7-988A-09B10FAA9BC1}" destId="{0E82FF60-9690-4251-BC39-938DF038AF46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6A0D9D-E5B1-4AFA-B470-031C47EFD60F}" type="doc">
      <dgm:prSet loTypeId="urn:microsoft.com/office/officeart/2005/8/layout/arrow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CF98BF7-3504-4B5C-AD1D-844A9F612A5A}">
      <dgm:prSet/>
      <dgm:spPr/>
      <dgm:t>
        <a:bodyPr/>
        <a:lstStyle/>
        <a:p>
          <a:pPr rtl="0"/>
          <a:r>
            <a:rPr lang="ru-RU" dirty="0"/>
            <a:t>Свобода, чтобы расти, учиться, открывать себя, развивать свои умения </a:t>
          </a:r>
        </a:p>
      </dgm:t>
    </dgm:pt>
    <dgm:pt modelId="{5345F942-6B86-45A4-BEC0-04EBFA596A8B}" type="parTrans" cxnId="{BA435054-38D0-42B8-81CE-649D5E7AE8C3}">
      <dgm:prSet/>
      <dgm:spPr/>
      <dgm:t>
        <a:bodyPr/>
        <a:lstStyle/>
        <a:p>
          <a:endParaRPr lang="ru-RU"/>
        </a:p>
      </dgm:t>
    </dgm:pt>
    <dgm:pt modelId="{0EC23909-ED76-431C-B21B-D395A2AFFA30}" type="sibTrans" cxnId="{BA435054-38D0-42B8-81CE-649D5E7AE8C3}">
      <dgm:prSet/>
      <dgm:spPr/>
      <dgm:t>
        <a:bodyPr/>
        <a:lstStyle/>
        <a:p>
          <a:endParaRPr lang="ru-RU"/>
        </a:p>
      </dgm:t>
    </dgm:pt>
    <dgm:pt modelId="{870824BC-A0A0-4BC3-97AB-78449F831826}">
      <dgm:prSet/>
      <dgm:spPr/>
      <dgm:t>
        <a:bodyPr/>
        <a:lstStyle/>
        <a:p>
          <a:pPr rtl="0"/>
          <a:r>
            <a:rPr lang="ru-RU" dirty="0"/>
            <a:t>Надежные правила, чтобы учиться, преодолевать фрустрацию, овладевать самодисциплиной </a:t>
          </a:r>
        </a:p>
      </dgm:t>
    </dgm:pt>
    <dgm:pt modelId="{BDA5F470-BEB3-4E78-B69D-5DA1B79C8DBB}" type="parTrans" cxnId="{5767D8BA-F657-4C22-AE55-4EAD7C958536}">
      <dgm:prSet/>
      <dgm:spPr/>
      <dgm:t>
        <a:bodyPr/>
        <a:lstStyle/>
        <a:p>
          <a:endParaRPr lang="ru-RU"/>
        </a:p>
      </dgm:t>
    </dgm:pt>
    <dgm:pt modelId="{197FEFE8-6F05-4656-BD28-3B63CF2142E6}" type="sibTrans" cxnId="{5767D8BA-F657-4C22-AE55-4EAD7C958536}">
      <dgm:prSet/>
      <dgm:spPr/>
      <dgm:t>
        <a:bodyPr/>
        <a:lstStyle/>
        <a:p>
          <a:endParaRPr lang="ru-RU"/>
        </a:p>
      </dgm:t>
    </dgm:pt>
    <dgm:pt modelId="{4998BF8F-0230-440A-AC3A-54BAD369710E}" type="pres">
      <dgm:prSet presAssocID="{DD6A0D9D-E5B1-4AFA-B470-031C47EFD60F}" presName="cycle" presStyleCnt="0">
        <dgm:presLayoutVars>
          <dgm:dir/>
          <dgm:resizeHandles val="exact"/>
        </dgm:presLayoutVars>
      </dgm:prSet>
      <dgm:spPr/>
    </dgm:pt>
    <dgm:pt modelId="{67011691-F6F4-4220-BEB2-46E48E4518C4}" type="pres">
      <dgm:prSet presAssocID="{FCF98BF7-3504-4B5C-AD1D-844A9F612A5A}" presName="arrow" presStyleLbl="node1" presStyleIdx="0" presStyleCnt="2" custScaleX="113842">
        <dgm:presLayoutVars>
          <dgm:bulletEnabled val="1"/>
        </dgm:presLayoutVars>
      </dgm:prSet>
      <dgm:spPr/>
    </dgm:pt>
    <dgm:pt modelId="{0572C2C3-8071-4328-BD90-ECBA2F49D416}" type="pres">
      <dgm:prSet presAssocID="{870824BC-A0A0-4BC3-97AB-78449F831826}" presName="arrow" presStyleLbl="node1" presStyleIdx="1" presStyleCnt="2" custScaleX="117518">
        <dgm:presLayoutVars>
          <dgm:bulletEnabled val="1"/>
        </dgm:presLayoutVars>
      </dgm:prSet>
      <dgm:spPr/>
    </dgm:pt>
  </dgm:ptLst>
  <dgm:cxnLst>
    <dgm:cxn modelId="{8FA5A017-ABBD-4CCA-ACCD-DB0392006B13}" type="presOf" srcId="{870824BC-A0A0-4BC3-97AB-78449F831826}" destId="{0572C2C3-8071-4328-BD90-ECBA2F49D416}" srcOrd="0" destOrd="0" presId="urn:microsoft.com/office/officeart/2005/8/layout/arrow1"/>
    <dgm:cxn modelId="{5CD11365-54C5-4779-A70A-D51AD4A6FFC6}" type="presOf" srcId="{DD6A0D9D-E5B1-4AFA-B470-031C47EFD60F}" destId="{4998BF8F-0230-440A-AC3A-54BAD369710E}" srcOrd="0" destOrd="0" presId="urn:microsoft.com/office/officeart/2005/8/layout/arrow1"/>
    <dgm:cxn modelId="{BA435054-38D0-42B8-81CE-649D5E7AE8C3}" srcId="{DD6A0D9D-E5B1-4AFA-B470-031C47EFD60F}" destId="{FCF98BF7-3504-4B5C-AD1D-844A9F612A5A}" srcOrd="0" destOrd="0" parTransId="{5345F942-6B86-45A4-BEC0-04EBFA596A8B}" sibTransId="{0EC23909-ED76-431C-B21B-D395A2AFFA30}"/>
    <dgm:cxn modelId="{F39F689D-CD6E-49AB-8B0B-1B0F7AD3EC45}" type="presOf" srcId="{FCF98BF7-3504-4B5C-AD1D-844A9F612A5A}" destId="{67011691-F6F4-4220-BEB2-46E48E4518C4}" srcOrd="0" destOrd="0" presId="urn:microsoft.com/office/officeart/2005/8/layout/arrow1"/>
    <dgm:cxn modelId="{5767D8BA-F657-4C22-AE55-4EAD7C958536}" srcId="{DD6A0D9D-E5B1-4AFA-B470-031C47EFD60F}" destId="{870824BC-A0A0-4BC3-97AB-78449F831826}" srcOrd="1" destOrd="0" parTransId="{BDA5F470-BEB3-4E78-B69D-5DA1B79C8DBB}" sibTransId="{197FEFE8-6F05-4656-BD28-3B63CF2142E6}"/>
    <dgm:cxn modelId="{4D8B6675-C676-4D06-B01D-EFB10897C9CF}" type="presParOf" srcId="{4998BF8F-0230-440A-AC3A-54BAD369710E}" destId="{67011691-F6F4-4220-BEB2-46E48E4518C4}" srcOrd="0" destOrd="0" presId="urn:microsoft.com/office/officeart/2005/8/layout/arrow1"/>
    <dgm:cxn modelId="{F6AE8758-8671-4038-817E-D2E589165EFD}" type="presParOf" srcId="{4998BF8F-0230-440A-AC3A-54BAD369710E}" destId="{0572C2C3-8071-4328-BD90-ECBA2F49D416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6A658E-D849-4977-8CCE-99BD773D4327}">
      <dsp:nvSpPr>
        <dsp:cNvPr id="0" name=""/>
        <dsp:cNvSpPr/>
      </dsp:nvSpPr>
      <dsp:spPr>
        <a:xfrm>
          <a:off x="3536" y="0"/>
          <a:ext cx="4050506" cy="45259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Дети в надежной, теплой, дружеской атмосфере более склонны к росту и </a:t>
          </a:r>
          <a:r>
            <a:rPr lang="ru-RU" sz="2100" b="1" kern="1200" dirty="0"/>
            <a:t>к </a:t>
          </a:r>
          <a:r>
            <a:rPr lang="ru-RU" sz="2100" b="1" kern="1200" dirty="0" err="1"/>
            <a:t>научению</a:t>
          </a:r>
          <a:r>
            <a:rPr lang="ru-RU" sz="2100" b="1" kern="1200" dirty="0"/>
            <a:t> процессу</a:t>
          </a:r>
          <a:r>
            <a:rPr lang="ru-RU" sz="2100" kern="1200" dirty="0"/>
            <a:t> роста. </a:t>
          </a:r>
        </a:p>
      </dsp:txBody>
      <dsp:txXfrm>
        <a:off x="3536" y="1810385"/>
        <a:ext cx="4050506" cy="1810385"/>
      </dsp:txXfrm>
    </dsp:sp>
    <dsp:sp modelId="{95D357FB-B4A0-4115-A281-F5DAD10F9432}">
      <dsp:nvSpPr>
        <dsp:cNvPr id="0" name=""/>
        <dsp:cNvSpPr/>
      </dsp:nvSpPr>
      <dsp:spPr>
        <a:xfrm>
          <a:off x="1275216" y="244625"/>
          <a:ext cx="1507145" cy="150714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A2949C-6E3F-4179-9667-386A3C134C02}">
      <dsp:nvSpPr>
        <dsp:cNvPr id="0" name=""/>
        <dsp:cNvSpPr/>
      </dsp:nvSpPr>
      <dsp:spPr>
        <a:xfrm>
          <a:off x="4175557" y="0"/>
          <a:ext cx="4050506" cy="45259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Дети в ненадежной обстановке ищут безопасности, становятся </a:t>
          </a:r>
          <a:r>
            <a:rPr lang="ru-RU" sz="2100" b="1" kern="1200" dirty="0"/>
            <a:t>более осторожными, менее любознательными</a:t>
          </a:r>
          <a:r>
            <a:rPr lang="ru-RU" sz="2100" kern="1200" dirty="0"/>
            <a:t> и т.п.</a:t>
          </a:r>
        </a:p>
      </dsp:txBody>
      <dsp:txXfrm>
        <a:off x="4175557" y="1810385"/>
        <a:ext cx="4050506" cy="1810385"/>
      </dsp:txXfrm>
    </dsp:sp>
    <dsp:sp modelId="{0E82FF60-9690-4251-BC39-938DF038AF46}">
      <dsp:nvSpPr>
        <dsp:cNvPr id="0" name=""/>
        <dsp:cNvSpPr/>
      </dsp:nvSpPr>
      <dsp:spPr>
        <a:xfrm>
          <a:off x="5447237" y="271557"/>
          <a:ext cx="1507145" cy="1507145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46D3D5-3B66-471B-930E-07EB60982E67}">
      <dsp:nvSpPr>
        <dsp:cNvPr id="0" name=""/>
        <dsp:cNvSpPr/>
      </dsp:nvSpPr>
      <dsp:spPr>
        <a:xfrm>
          <a:off x="329183" y="3620770"/>
          <a:ext cx="7571232" cy="678894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011691-F6F4-4220-BEB2-46E48E4518C4}">
      <dsp:nvSpPr>
        <dsp:cNvPr id="0" name=""/>
        <dsp:cNvSpPr/>
      </dsp:nvSpPr>
      <dsp:spPr>
        <a:xfrm rot="16200000">
          <a:off x="-306821" y="304031"/>
          <a:ext cx="4460216" cy="3917900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Свобода, чтобы расти, учиться, открывать себя, развивать свои умения </a:t>
          </a:r>
        </a:p>
      </dsp:txBody>
      <dsp:txXfrm rot="5400000">
        <a:off x="649971" y="1147927"/>
        <a:ext cx="3232267" cy="2230108"/>
      </dsp:txXfrm>
    </dsp:sp>
    <dsp:sp modelId="{0572C2C3-8071-4328-BD90-ECBA2F49D416}">
      <dsp:nvSpPr>
        <dsp:cNvPr id="0" name=""/>
        <dsp:cNvSpPr/>
      </dsp:nvSpPr>
      <dsp:spPr>
        <a:xfrm rot="5400000">
          <a:off x="3932183" y="304031"/>
          <a:ext cx="4604238" cy="3917900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Надежные правила, чтобы учиться, преодолевать фрустрацию, овладевать самодисциплиной </a:t>
          </a:r>
        </a:p>
      </dsp:txBody>
      <dsp:txXfrm rot="-5400000">
        <a:off x="4275352" y="1111922"/>
        <a:ext cx="3232267" cy="23021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B739F6-D1EE-4BA1-8C99-B1C9744E07C2}" type="datetimeFigureOut">
              <a:rPr lang="ru-RU" smtClean="0"/>
              <a:pPr/>
              <a:t>10.01.2021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72C821-80F3-485D-85F5-C21E335B9AE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2C821-80F3-485D-85F5-C21E335B9AE4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ABDD5-3F4D-4701-9071-97436A6137F9}" type="datetimeFigureOut">
              <a:rPr lang="ru-RU" smtClean="0"/>
              <a:pPr/>
              <a:t>10.01.2021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309D4-18D7-44AE-9709-4188569FF2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ABDD5-3F4D-4701-9071-97436A6137F9}" type="datetimeFigureOut">
              <a:rPr lang="ru-RU" smtClean="0"/>
              <a:pPr/>
              <a:t>10.01.2021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309D4-18D7-44AE-9709-4188569FF2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ABDD5-3F4D-4701-9071-97436A6137F9}" type="datetimeFigureOut">
              <a:rPr lang="ru-RU" smtClean="0"/>
              <a:pPr/>
              <a:t>10.01.2021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309D4-18D7-44AE-9709-4188569FF2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ABDD5-3F4D-4701-9071-97436A6137F9}" type="datetimeFigureOut">
              <a:rPr lang="ru-RU" smtClean="0"/>
              <a:pPr/>
              <a:t>10.01.2021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309D4-18D7-44AE-9709-4188569FF2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ABDD5-3F4D-4701-9071-97436A6137F9}" type="datetimeFigureOut">
              <a:rPr lang="ru-RU" smtClean="0"/>
              <a:pPr/>
              <a:t>10.01.2021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309D4-18D7-44AE-9709-4188569FF2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ABDD5-3F4D-4701-9071-97436A6137F9}" type="datetimeFigureOut">
              <a:rPr lang="ru-RU" smtClean="0"/>
              <a:pPr/>
              <a:t>10.01.2021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309D4-18D7-44AE-9709-4188569FF2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ABDD5-3F4D-4701-9071-97436A6137F9}" type="datetimeFigureOut">
              <a:rPr lang="ru-RU" smtClean="0"/>
              <a:pPr/>
              <a:t>10.01.2021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309D4-18D7-44AE-9709-4188569FF2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ABDD5-3F4D-4701-9071-97436A6137F9}" type="datetimeFigureOut">
              <a:rPr lang="ru-RU" smtClean="0"/>
              <a:pPr/>
              <a:t>10.01.2021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309D4-18D7-44AE-9709-4188569FF2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ABDD5-3F4D-4701-9071-97436A6137F9}" type="datetimeFigureOut">
              <a:rPr lang="ru-RU" smtClean="0"/>
              <a:pPr/>
              <a:t>10.01.2021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309D4-18D7-44AE-9709-4188569FF2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ABDD5-3F4D-4701-9071-97436A6137F9}" type="datetimeFigureOut">
              <a:rPr lang="ru-RU" smtClean="0"/>
              <a:pPr/>
              <a:t>10.01.2021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309D4-18D7-44AE-9709-4188569FF2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ABDD5-3F4D-4701-9071-97436A6137F9}" type="datetimeFigureOut">
              <a:rPr lang="ru-RU" smtClean="0"/>
              <a:pPr/>
              <a:t>10.01.2021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309D4-18D7-44AE-9709-4188569FF2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ABDD5-3F4D-4701-9071-97436A6137F9}" type="datetimeFigureOut">
              <a:rPr lang="ru-RU" smtClean="0"/>
              <a:pPr/>
              <a:t>10.01.2021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309D4-18D7-44AE-9709-4188569FF2F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hannel/UCtL-WlPKAOLdn4XkfGmv_Tg" TargetMode="External"/><Relationship Id="rId2" Type="http://schemas.openxmlformats.org/officeDocument/2006/relationships/hyperlink" Target="http://pednavigator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Оптимизация образовательного процесса в условиях введения ФГОС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Робский В.В.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Инновационные подходы к организации учебного процесса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Модульный принцип  составления расписания учебных занятий.</a:t>
            </a:r>
          </a:p>
          <a:p>
            <a:r>
              <a:rPr lang="ru-RU" dirty="0"/>
              <a:t>Интеграция изучаемых предметов и </a:t>
            </a:r>
            <a:r>
              <a:rPr lang="ru-RU" dirty="0" err="1"/>
              <a:t>межпредметные</a:t>
            </a:r>
            <a:r>
              <a:rPr lang="ru-RU" dirty="0"/>
              <a:t> связи.</a:t>
            </a:r>
          </a:p>
          <a:p>
            <a:r>
              <a:rPr lang="ru-RU" dirty="0"/>
              <a:t>Изучение предметов по эпохам (Штейнер), «погружение» (Щетинин).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Модульный принцип  составления расписания учебных занятий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buClr>
                <a:srgbClr val="CC3300"/>
              </a:buClr>
            </a:pPr>
            <a:r>
              <a:rPr lang="ru-RU" dirty="0"/>
              <a:t>Сдваивание уроков по одному предмету и последующего их разделения на равноценные по времени модули, позволяет изучать  учебный материал укрупненными блоками. </a:t>
            </a:r>
          </a:p>
          <a:p>
            <a:pPr>
              <a:lnSpc>
                <a:spcPct val="120000"/>
              </a:lnSpc>
              <a:buClr>
                <a:srgbClr val="CC3300"/>
              </a:buClr>
            </a:pPr>
            <a:r>
              <a:rPr lang="ru-RU" dirty="0"/>
              <a:t>Сохраняется общепринятая продолжительность учебного дня и перерывов между модульными блоками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Модульный принцип  составления расписания учебных занятий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  <a:buClr>
                <a:srgbClr val="CC3300"/>
              </a:buClr>
            </a:pPr>
            <a:r>
              <a:rPr lang="ru-RU" dirty="0"/>
              <a:t>В средней школе: каждый блок включает три занятия по 30 минут с обязательной переменой после каждой 30-минутки.</a:t>
            </a:r>
          </a:p>
          <a:p>
            <a:pPr>
              <a:lnSpc>
                <a:spcPct val="120000"/>
              </a:lnSpc>
              <a:buClr>
                <a:srgbClr val="CC3300"/>
              </a:buClr>
            </a:pPr>
            <a:r>
              <a:rPr lang="ru-RU" dirty="0"/>
              <a:t>В начальной школе: (начиная со 2 класса) два 30-минутных занятия.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Модульный принцип: преимущества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ru-RU" dirty="0"/>
              <a:t>Сокращает </a:t>
            </a:r>
            <a:r>
              <a:rPr lang="ru-RU" dirty="0" err="1"/>
              <a:t>многопредметность</a:t>
            </a:r>
            <a:r>
              <a:rPr lang="ru-RU" dirty="0"/>
              <a:t>  в течение учебного дня и недели при сохранении всех изучаемых дисциплин.</a:t>
            </a:r>
          </a:p>
          <a:p>
            <a:pPr>
              <a:lnSpc>
                <a:spcPct val="120000"/>
              </a:lnSpc>
            </a:pPr>
            <a:r>
              <a:rPr lang="ru-RU" dirty="0"/>
              <a:t>Обеспечивает комфортный темп учебной работы на уроке.</a:t>
            </a:r>
          </a:p>
          <a:p>
            <a:pPr>
              <a:lnSpc>
                <a:spcPct val="120000"/>
              </a:lnSpc>
            </a:pPr>
            <a:r>
              <a:rPr lang="ru-RU" dirty="0"/>
              <a:t>Создает условия для личностно-ориентированного подхода к ученику.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Модульный принцип: преимущества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ru-RU" dirty="0"/>
              <a:t>Сокращает дневные маршруты учащихся (перемещение между кабинетами).</a:t>
            </a:r>
          </a:p>
          <a:p>
            <a:pPr>
              <a:lnSpc>
                <a:spcPct val="120000"/>
              </a:lnSpc>
            </a:pPr>
            <a:r>
              <a:rPr lang="ru-RU" dirty="0"/>
              <a:t>Сокращает объем и время подготовки домашних заданий.</a:t>
            </a:r>
          </a:p>
          <a:p>
            <a:pPr>
              <a:lnSpc>
                <a:spcPct val="120000"/>
              </a:lnSpc>
            </a:pPr>
            <a:r>
              <a:rPr lang="ru-RU" dirty="0"/>
              <a:t>Уменьшает вес ежедневного комплекта учебных пособий.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Влияние модульной организации расписания уроков на функциональное состояние </a:t>
            </a:r>
            <a:br>
              <a:rPr lang="ru-RU" sz="3200" dirty="0">
                <a:solidFill>
                  <a:prstClr val="black"/>
                </a:solidFill>
              </a:rPr>
            </a:br>
            <a:r>
              <a:rPr lang="ru-RU" sz="3200" dirty="0">
                <a:solidFill>
                  <a:prstClr val="black"/>
                </a:solidFill>
              </a:rPr>
              <a:t>учащихся 5-9 классов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9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Интеграция и </a:t>
            </a:r>
            <a:r>
              <a:rPr lang="ru-RU" dirty="0" err="1"/>
              <a:t>межпредметные</a:t>
            </a:r>
            <a:r>
              <a:rPr lang="ru-RU" dirty="0"/>
              <a:t> связи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 жизни человек схватывает сначала целое и лишь потом замечает части.</a:t>
            </a:r>
          </a:p>
          <a:p>
            <a:r>
              <a:rPr lang="ru-RU" dirty="0"/>
              <a:t>Мир един, а науки (предметы) даются ребенку «кусками».</a:t>
            </a:r>
          </a:p>
          <a:p>
            <a:r>
              <a:rPr lang="ru-RU" dirty="0"/>
              <a:t>Объединить работу учителей-предметников – самая важная и сложная задача.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Принципы интеграции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Логический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Объединение изучаемых предметов на основе общих законов формирования понятийного аппарата, методов исследования, описания и построения умозаключений.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/>
              <a:t>Исторический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/>
              <a:t>Все науки (предметы)  едины, вышли из одного знания, а сейчас разделены искусственно. Изучая историю науки, мы видим естественную связь предметов, формируем целостный взгляд на мир.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«Погружение» в предмет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Каждый учебный предмет изучается в </a:t>
            </a:r>
            <a:r>
              <a:rPr lang="ru-RU" dirty="0" err="1"/>
              <a:t>Вальдорфской</a:t>
            </a:r>
            <a:r>
              <a:rPr lang="ru-RU" dirty="0"/>
              <a:t> школе по эпохам, в четыре, пять, шесть недель ежедневно в течение двух утренних часов (от 8 до 10 утра), в качестве главного предмета преподавания. </a:t>
            </a:r>
          </a:p>
          <a:p>
            <a:r>
              <a:rPr lang="ru-RU" dirty="0"/>
              <a:t>См. также «погружения» Щетинина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Гипотеза М.П. Щетинина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Наша школа специализируется на развитии </a:t>
            </a:r>
            <a:r>
              <a:rPr lang="ru-RU" dirty="0" err="1"/>
              <a:t>вербально-знакового</a:t>
            </a:r>
            <a:r>
              <a:rPr lang="ru-RU" dirty="0"/>
              <a:t> мышления, почти все предметы — “</a:t>
            </a:r>
            <a:r>
              <a:rPr lang="ru-RU" dirty="0" err="1"/>
              <a:t>левополушарные</a:t>
            </a:r>
            <a:r>
              <a:rPr lang="ru-RU" dirty="0"/>
              <a:t>”, то есть формируют алгебраическое мышление. </a:t>
            </a:r>
          </a:p>
          <a:p>
            <a:r>
              <a:rPr lang="ru-RU" dirty="0"/>
              <a:t>Интуитивный, образный, творческий тип мышления, который обусловлен работой правого полушария головного мозга, в системе школьных предметов, в учебном плане — представлен ничтожно мало.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Проблема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Удовлетворение политических и педагогических амбиций ценой психического и физического здоровья ребенка</a:t>
            </a:r>
          </a:p>
          <a:p>
            <a:r>
              <a:rPr lang="ru-RU" dirty="0"/>
              <a:t>Выглядит это как череда бессмысленных мероприятий, инициированных кем угодно, только не участниками образовательного процесса (дети, родители, учителя).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Гипотеза М.П. Щетинина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Утомленная «</a:t>
            </a:r>
            <a:r>
              <a:rPr lang="ru-RU" dirty="0" err="1"/>
              <a:t>левополушарными</a:t>
            </a:r>
            <a:r>
              <a:rPr lang="ru-RU" dirty="0"/>
              <a:t>» предметами часть мозга требует отдыха, восполнения затрат энергии. Другая же часть, которая накапливала энергию, настоятельно требует ее сброса, которого не происходит. И те, и другие участки мозга оказываются в чрезвычайно дискомфортном состоянии. Мозг отключается. Ученик не работает, а если и работает, то с низкой продуктивностью. Этот дисбаланс приводит к тому, что две трети учебного времени дети как бы ”спят”.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Гипотеза М.П. Щетинина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Нам необходим учебный план, в котором были бы представлены на равных предметы образно-эмоционального и понятийно-логического циклов.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Гипотеза Р.Штейнера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Лежащий между системой головы и системой членов грудной организм (дыхательная и сердечная деятельность) является замкнутым в себе миром, который в значительной мере не способен утомляться.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Гипотеза Р.Штейнера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Согласно этому преподавание должно быть направлено таким образом, чтобы оно было основано </a:t>
            </a:r>
            <a:r>
              <a:rPr lang="ru-RU" b="1" dirty="0"/>
              <a:t>на ритме и такте</a:t>
            </a:r>
            <a:r>
              <a:rPr lang="ru-RU" dirty="0"/>
              <a:t>, в основе которых лежат эти неутомимо творящие органы. Оно должно быть художественным. Отсюда можно понять, что слишком быстрая утомляемость наступает оттого, что учитель перегружает систему головы или систему членов.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Идеальный учебный план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Основания:</a:t>
            </a:r>
          </a:p>
          <a:p>
            <a:r>
              <a:rPr lang="ru-RU" dirty="0"/>
              <a:t>Педагогика, психология, дидактика</a:t>
            </a:r>
          </a:p>
          <a:p>
            <a:r>
              <a:rPr lang="ru-RU" dirty="0"/>
              <a:t>Логика науки, предметов</a:t>
            </a:r>
          </a:p>
          <a:p>
            <a:r>
              <a:rPr lang="ru-RU" dirty="0"/>
              <a:t>Госзаказ (стандарт)</a:t>
            </a:r>
          </a:p>
          <a:p>
            <a:pPr>
              <a:buNone/>
            </a:pPr>
            <a:r>
              <a:rPr lang="ru-RU" dirty="0"/>
              <a:t>Воспроизводит:</a:t>
            </a:r>
          </a:p>
          <a:p>
            <a:r>
              <a:rPr lang="ru-RU" dirty="0"/>
              <a:t> Меняющийся образ природы становящегося человека на различных возрастных ступенях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3600" dirty="0">
                <a:solidFill>
                  <a:prstClr val="black"/>
                </a:solidFill>
                <a:ea typeface="+mn-ea"/>
                <a:cs typeface="+mn-cs"/>
              </a:rPr>
              <a:t>Идеальный учебный план и действительность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Жизнь не укладывается в готовые схемы, педагогический процесс - многофакторный</a:t>
            </a:r>
          </a:p>
          <a:p>
            <a:r>
              <a:rPr lang="ru-RU" dirty="0"/>
              <a:t>Это требует </a:t>
            </a:r>
            <a:r>
              <a:rPr lang="ru-RU" b="1" dirty="0"/>
              <a:t>изменений и уступок</a:t>
            </a:r>
            <a:r>
              <a:rPr lang="ru-RU" dirty="0"/>
              <a:t>, и воспитательная задача, может быть разрешена, лишь если учебный план будет обладать в самом себе достаточной </a:t>
            </a:r>
            <a:r>
              <a:rPr lang="ru-RU" b="1" dirty="0"/>
              <a:t>подвижностью и пластичностью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Реальный учебный план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/>
              <a:t>Основания: </a:t>
            </a:r>
          </a:p>
          <a:p>
            <a:r>
              <a:rPr lang="ru-RU" dirty="0"/>
              <a:t>идеальный учебный план</a:t>
            </a:r>
          </a:p>
          <a:p>
            <a:r>
              <a:rPr lang="ru-RU" dirty="0"/>
              <a:t>индивидуальность учителя, стоящего перед классом; </a:t>
            </a:r>
          </a:p>
          <a:p>
            <a:r>
              <a:rPr lang="ru-RU" dirty="0"/>
              <a:t>сам этот класс со всем своеобразием каждого ученика; </a:t>
            </a:r>
          </a:p>
          <a:p>
            <a:r>
              <a:rPr lang="ru-RU" dirty="0"/>
              <a:t>историческая эпоха, и определенное место, на котором стоит школа, желающая осуществить свой учебный план.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300" dirty="0"/>
              <a:t>Зависимость функционального состояния организма учащихся от стиля преподавания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Самое главное – атмосфера школы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Когда человека любят (</a:t>
            </a:r>
            <a:r>
              <a:rPr lang="ru-RU" dirty="0" err="1"/>
              <a:t>Маслоу</a:t>
            </a:r>
            <a:r>
              <a:rPr lang="ru-RU" dirty="0"/>
              <a:t>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Он раскрывается, сбрасывает свои защиты, позволяет себе быть обнаженным не только физически, но также психологически и духовно. </a:t>
            </a:r>
          </a:p>
          <a:p>
            <a:r>
              <a:rPr lang="ru-RU" dirty="0"/>
              <a:t>Он позволяет увидеть себя вместо того, чтобы прятаться. </a:t>
            </a:r>
          </a:p>
          <a:p>
            <a:r>
              <a:rPr lang="ru-RU" dirty="0"/>
              <a:t>В любовных отношениях мы становимся "постижимыми".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Учебный план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Существующие учебные планы не имеют под собой человеческого обоснования. Они сложились традиционно, их содержание и архитектура исходят из соображений «полноты знаний» и политической конъюнктуры, но никак не из заботы о здоровом развитии ребенка.</a:t>
            </a:r>
          </a:p>
          <a:p>
            <a:r>
              <a:rPr lang="ru-RU" dirty="0"/>
              <a:t>На страже существующих учебных планов стоят чиновники.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Любовь + Рефлексия = Педагогика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Если мы реалистично осознаём, что любовь порождает как определенные виды проницательности, так и определенные виды «слепоты», – то мы в должной мере предупреждены.</a:t>
            </a:r>
          </a:p>
          <a:p>
            <a:r>
              <a:rPr lang="ru-RU" dirty="0"/>
              <a:t>Учебник педагогики должен быть прочитан сердцем в ситуации «здесь и теперь».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Ребенок нуждается в опоре как на свободу, так и на правила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Цель воспитания - свобода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Только ответственному, обладающему самодисциплиной человеку мы можем сказать: </a:t>
            </a:r>
            <a:r>
              <a:rPr lang="ru-RU" b="1" dirty="0"/>
              <a:t>делай то, что хочешь</a:t>
            </a:r>
            <a:r>
              <a:rPr lang="ru-RU" dirty="0"/>
              <a:t>, и это, вероятно, будет правильно. </a:t>
            </a:r>
          </a:p>
          <a:p>
            <a:r>
              <a:rPr lang="ru-RU" dirty="0"/>
              <a:t>Ребенок нуждается в том, чтобы научиться правильному способу удовлетворения своих базовых потребностей: он должен понять, что </a:t>
            </a:r>
            <a:r>
              <a:rPr lang="ru-RU" b="1" dirty="0"/>
              <a:t>и другим людям надо позволить</a:t>
            </a:r>
            <a:r>
              <a:rPr lang="ru-RU" dirty="0"/>
              <a:t> удовлетворять их потребности.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Главные вопросы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Что нужно делать, чтобы ребенок мог дойти до полного обладания</a:t>
            </a:r>
            <a:r>
              <a:rPr lang="ru-RU" i="1" dirty="0"/>
              <a:t> </a:t>
            </a:r>
            <a:r>
              <a:rPr lang="ru-RU" b="1" i="1" dirty="0"/>
              <a:t>сознанием своей свободы, которое обусловливает человеческое достоинство и от которого зависит подлинное счастье</a:t>
            </a:r>
            <a:r>
              <a:rPr lang="ru-RU" i="1" dirty="0"/>
              <a:t>?</a:t>
            </a:r>
            <a:r>
              <a:rPr lang="ru-RU" dirty="0"/>
              <a:t> Как </a:t>
            </a:r>
            <a:r>
              <a:rPr lang="ru-RU" b="1" i="1" dirty="0"/>
              <a:t>могу я помочь</a:t>
            </a:r>
            <a:r>
              <a:rPr lang="ru-RU" dirty="0"/>
              <a:t> ему достичь этого наивысшего сокровища земного бытия?</a:t>
            </a:r>
            <a:endParaRPr lang="ru-RU" i="1" dirty="0"/>
          </a:p>
        </p:txBody>
      </p:sp>
      <p:pic>
        <p:nvPicPr>
          <p:cNvPr id="1026" name="Picture 2" descr="C:\Users\ВВ\Desktop\Рабочая\Проекты презентаций и выступлений\Клипарт\Образование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188640"/>
            <a:ext cx="1276350" cy="1428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Главные вопросы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Какова </a:t>
            </a:r>
            <a:r>
              <a:rPr lang="ru-RU" b="1" dirty="0"/>
              <a:t>судьба</a:t>
            </a:r>
            <a:r>
              <a:rPr lang="ru-RU" dirty="0"/>
              <a:t> этого ребенка, которую он будет иметь, несмотря на то, что он предназначен для свободы? </a:t>
            </a:r>
          </a:p>
        </p:txBody>
      </p:sp>
      <p:pic>
        <p:nvPicPr>
          <p:cNvPr id="3074" name="Picture 2" descr="C:\Users\ВВ\Desktop\Рабочая\Проекты презентаций и выступлений\Клипарт\00000061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32240" y="0"/>
            <a:ext cx="1700808" cy="17008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Главные вопросы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Почему это </a:t>
            </a:r>
            <a:r>
              <a:rPr lang="ru-RU" b="1" dirty="0"/>
              <a:t>именно я</a:t>
            </a:r>
            <a:r>
              <a:rPr lang="ru-RU" dirty="0"/>
              <a:t> избран для помощи ребенку и его воспитания? </a:t>
            </a:r>
          </a:p>
        </p:txBody>
      </p:sp>
      <p:pic>
        <p:nvPicPr>
          <p:cNvPr id="2050" name="Picture 2" descr="C:\Users\ВВ\Desktop\Рабочая\Проекты презентаций и выступлений\Клипарт\Образование\00000294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3356992"/>
            <a:ext cx="2041376" cy="20413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pPr>
              <a:buNone/>
            </a:pPr>
            <a:r>
              <a:rPr lang="en-US" dirty="0">
                <a:latin typeface="Viner Hand ITC" pitchFamily="66" charset="0"/>
              </a:rPr>
              <a:t>P.S. </a:t>
            </a:r>
            <a:endParaRPr lang="ru-RU" dirty="0">
              <a:latin typeface="Viner Hand ITC" pitchFamily="66" charset="0"/>
            </a:endParaRPr>
          </a:p>
          <a:p>
            <a:pPr>
              <a:buNone/>
            </a:pPr>
            <a:r>
              <a:rPr lang="ru-RU" dirty="0">
                <a:latin typeface="Viner Hand ITC" pitchFamily="66" charset="0"/>
              </a:rPr>
              <a:t>Воспитанный </a:t>
            </a:r>
            <a:r>
              <a:rPr lang="ru-RU" b="1" dirty="0">
                <a:latin typeface="Viner Hand ITC" pitchFamily="66" charset="0"/>
              </a:rPr>
              <a:t>в гармонии</a:t>
            </a:r>
            <a:r>
              <a:rPr lang="ru-RU" dirty="0">
                <a:latin typeface="Viner Hand ITC" pitchFamily="66" charset="0"/>
              </a:rPr>
              <a:t> человек проявляет:</a:t>
            </a:r>
          </a:p>
          <a:p>
            <a:r>
              <a:rPr lang="ru-RU" dirty="0">
                <a:latin typeface="Viner Hand ITC" pitchFamily="66" charset="0"/>
              </a:rPr>
              <a:t>присущую юности </a:t>
            </a:r>
            <a:r>
              <a:rPr lang="ru-RU" b="1" dirty="0">
                <a:latin typeface="Viner Hand ITC" pitchFamily="66" charset="0"/>
              </a:rPr>
              <a:t>свежесть переживания</a:t>
            </a:r>
            <a:endParaRPr lang="ru-RU" dirty="0">
              <a:latin typeface="Viner Hand ITC" pitchFamily="66" charset="0"/>
            </a:endParaRPr>
          </a:p>
          <a:p>
            <a:r>
              <a:rPr lang="ru-RU" dirty="0">
                <a:latin typeface="Viner Hand ITC" pitchFamily="66" charset="0"/>
              </a:rPr>
              <a:t>действенную в среднем возрасте </a:t>
            </a:r>
            <a:r>
              <a:rPr lang="ru-RU" b="1" dirty="0">
                <a:latin typeface="Viner Hand ITC" pitchFamily="66" charset="0"/>
              </a:rPr>
              <a:t>свободу суждения</a:t>
            </a:r>
            <a:r>
              <a:rPr lang="ru-RU" dirty="0">
                <a:latin typeface="Viner Hand ITC" pitchFamily="66" charset="0"/>
              </a:rPr>
              <a:t> </a:t>
            </a:r>
          </a:p>
          <a:p>
            <a:r>
              <a:rPr lang="ru-RU" dirty="0">
                <a:latin typeface="Viner Hand ITC" pitchFamily="66" charset="0"/>
              </a:rPr>
              <a:t>способную расцвести в старости </a:t>
            </a:r>
            <a:r>
              <a:rPr lang="ru-RU" b="1" dirty="0">
                <a:latin typeface="Viner Hand ITC" pitchFamily="66" charset="0"/>
              </a:rPr>
              <a:t>силу любви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4D8FC3-1B1F-4D1B-953C-8667DBA47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50" dirty="0"/>
              <a:t>Спасибо за внимание!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532467-53DA-4671-B6E5-0285BD9C49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Сайт «Педагогический навигатор»</a:t>
            </a:r>
            <a:r>
              <a:rPr lang="ru-RU" sz="2700" dirty="0"/>
              <a:t> </a:t>
            </a:r>
          </a:p>
          <a:p>
            <a:r>
              <a:rPr lang="en-US" sz="2400" dirty="0">
                <a:hlinkClick r:id="rId2"/>
              </a:rPr>
              <a:t>http://pednavigator.ru/</a:t>
            </a:r>
            <a:endParaRPr lang="ru-RU" sz="2400" dirty="0"/>
          </a:p>
          <a:p>
            <a:pPr algn="ctr"/>
            <a:endParaRPr lang="ru-RU" sz="2700" dirty="0"/>
          </a:p>
          <a:p>
            <a:endParaRPr lang="ru-RU" sz="2700" dirty="0"/>
          </a:p>
          <a:p>
            <a:endParaRPr lang="ru-RU" sz="2800" dirty="0"/>
          </a:p>
          <a:p>
            <a:r>
              <a:rPr lang="ru-RU" sz="2800" dirty="0"/>
              <a:t>Образовательный </a:t>
            </a:r>
            <a:r>
              <a:rPr lang="en-US" sz="2800" dirty="0"/>
              <a:t>YouTube</a:t>
            </a:r>
            <a:r>
              <a:rPr lang="ru-RU" sz="2800" dirty="0"/>
              <a:t>-канал «Проект 2ВВ»</a:t>
            </a:r>
          </a:p>
          <a:p>
            <a:r>
              <a:rPr lang="en-US" sz="2000" dirty="0">
                <a:hlinkClick r:id="rId3"/>
              </a:rPr>
              <a:t>https://www.youtube.com/channel/UCtL-WlPKAOLdn4XkfGmv</a:t>
            </a:r>
            <a:r>
              <a:rPr lang="en-US" sz="2000" b="1" dirty="0">
                <a:hlinkClick r:id="rId3"/>
              </a:rPr>
              <a:t>_</a:t>
            </a:r>
            <a:r>
              <a:rPr lang="en-US" sz="2000" dirty="0">
                <a:hlinkClick r:id="rId3"/>
              </a:rPr>
              <a:t>Tg</a:t>
            </a:r>
            <a:endParaRPr lang="ru-RU" sz="2000" dirty="0"/>
          </a:p>
          <a:p>
            <a:pPr algn="ctr"/>
            <a:endParaRPr lang="ru-RU" sz="2700" dirty="0"/>
          </a:p>
        </p:txBody>
      </p:sp>
      <p:pic>
        <p:nvPicPr>
          <p:cNvPr id="2050" name="Picture 2" descr="ПЕДАГОГИЧЕСКИЙ НАВИГАТОР">
            <a:extLst>
              <a:ext uri="{FF2B5EF4-FFF2-40B4-BE49-F238E27FC236}">
                <a16:creationId xmlns:a16="http://schemas.microsoft.com/office/drawing/2014/main" id="{02998120-F80A-4BFC-9118-37650C4A2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204864"/>
            <a:ext cx="3330372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052A1E1-9B92-403F-90F0-FE97A79447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4203" y="5235285"/>
            <a:ext cx="1219481" cy="117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736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Причины школьного стресса (мнение родителей)</a:t>
            </a:r>
          </a:p>
        </p:txBody>
      </p:sp>
      <p:graphicFrame>
        <p:nvGraphicFramePr>
          <p:cNvPr id="5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827584" y="1880394"/>
          <a:ext cx="7726064" cy="4306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Основные школьные факторы риска для здоровья детей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раннее начало обучения</a:t>
            </a:r>
          </a:p>
          <a:p>
            <a:r>
              <a:rPr lang="ru-RU" dirty="0"/>
              <a:t>большой объем образовательной нагрузки</a:t>
            </a:r>
          </a:p>
          <a:p>
            <a:r>
              <a:rPr lang="ru-RU" dirty="0"/>
              <a:t>нерациональные технологии обучения и расписание занятий</a:t>
            </a:r>
          </a:p>
          <a:p>
            <a:r>
              <a:rPr lang="ru-RU" dirty="0"/>
              <a:t>нерациональное чередование учебы и отдыха</a:t>
            </a:r>
          </a:p>
          <a:p>
            <a:r>
              <a:rPr lang="ru-RU" dirty="0" err="1"/>
              <a:t>гиподинамичный</a:t>
            </a:r>
            <a:r>
              <a:rPr lang="ru-RU" dirty="0"/>
              <a:t> характер обучения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Основные школьные факторы риска для здоровья детей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авторитарный стиль общения</a:t>
            </a:r>
          </a:p>
          <a:p>
            <a:r>
              <a:rPr lang="ru-RU" dirty="0"/>
              <a:t>нездоровье педагога</a:t>
            </a:r>
          </a:p>
          <a:p>
            <a:r>
              <a:rPr lang="ru-RU" dirty="0"/>
              <a:t>низкая учебная мотивация школьников</a:t>
            </a:r>
          </a:p>
          <a:p>
            <a:r>
              <a:rPr lang="ru-RU" dirty="0"/>
              <a:t>школьное питание</a:t>
            </a:r>
          </a:p>
          <a:p>
            <a:endParaRPr lang="ru-RU" dirty="0"/>
          </a:p>
        </p:txBody>
      </p:sp>
      <p:pic>
        <p:nvPicPr>
          <p:cNvPr id="1026" name="Picture 2" descr="C:\Users\ВВ\Desktop\Рабочая\Проекты презентаций и выступлений\Клипарт\13467d5afa90e9ae2c12ca0d4be941c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3573016"/>
            <a:ext cx="2520280" cy="2808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Новые ресурсы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u="sng" dirty="0"/>
              <a:t>Интерес и участие семей</a:t>
            </a:r>
            <a:r>
              <a:rPr lang="ru-RU" dirty="0"/>
              <a:t>, домашнее образование: семейное чтение - важнейший фактор высоких показателей чтения российских школьников по итогам начальной школы  (PIRLS)</a:t>
            </a:r>
          </a:p>
          <a:p>
            <a:endParaRPr lang="ru-RU" dirty="0"/>
          </a:p>
          <a:p>
            <a:r>
              <a:rPr lang="ru-RU" b="1" u="sng" dirty="0"/>
              <a:t>Дополнительное  образование</a:t>
            </a:r>
            <a:r>
              <a:rPr lang="ru-RU" dirty="0"/>
              <a:t>: около 40% детей дошкольного возраста и 70% детей учащихся средних общеобразовательных учреждений занимается в секциях или на курсах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Новые ресурсы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u="sng" dirty="0"/>
              <a:t>Интернет</a:t>
            </a:r>
            <a:r>
              <a:rPr lang="ru-RU" dirty="0"/>
              <a:t>: 48% школьников 14-17 лет  используют Интернет ежедневно, 74% из них – как источник знаний.</a:t>
            </a:r>
          </a:p>
          <a:p>
            <a:endParaRPr lang="ru-RU" dirty="0"/>
          </a:p>
          <a:p>
            <a:r>
              <a:rPr lang="ru-RU" b="1" u="sng" dirty="0"/>
              <a:t>Детские индустрии</a:t>
            </a:r>
            <a:r>
              <a:rPr lang="ru-RU" dirty="0"/>
              <a:t>: годовой чек на игрушки на семью составляет не менее 110 $</a:t>
            </a:r>
          </a:p>
          <a:p>
            <a:endParaRPr lang="ru-RU" dirty="0"/>
          </a:p>
          <a:p>
            <a:r>
              <a:rPr lang="ru-RU" b="1" u="sng" dirty="0"/>
              <a:t>Время</a:t>
            </a:r>
            <a:r>
              <a:rPr lang="ru-RU" dirty="0"/>
              <a:t>: наша страна имеет самое короткое начальное и среднее образование,  учебный год в РФ почти на месяц короче, чем в других странах; общее учебное время в РФ на 25% ниже, чем в ОЭСР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914400" y="0"/>
            <a:ext cx="8229600" cy="1384300"/>
          </a:xfrm>
        </p:spPr>
        <p:txBody>
          <a:bodyPr>
            <a:noAutofit/>
          </a:bodyPr>
          <a:lstStyle/>
          <a:p>
            <a:r>
              <a:rPr lang="ru-RU" sz="3600" dirty="0"/>
              <a:t>Сравнение реального объема</a:t>
            </a:r>
            <a:br>
              <a:rPr lang="ru-RU" sz="3600" dirty="0"/>
            </a:br>
            <a:r>
              <a:rPr lang="ru-RU" sz="3600" dirty="0"/>
              <a:t> школьного образования</a:t>
            </a:r>
          </a:p>
        </p:txBody>
      </p:sp>
      <p:graphicFrame>
        <p:nvGraphicFramePr>
          <p:cNvPr id="261123" name="Group 3"/>
          <p:cNvGraphicFramePr>
            <a:graphicFrameLocks noGrp="1"/>
          </p:cNvGraphicFramePr>
          <p:nvPr>
            <p:ph idx="4294967295"/>
          </p:nvPr>
        </p:nvGraphicFramePr>
        <p:xfrm>
          <a:off x="539552" y="1268760"/>
          <a:ext cx="8229600" cy="5129531"/>
        </p:xfrm>
        <a:graphic>
          <a:graphicData uri="http://schemas.openxmlformats.org/drawingml/2006/table">
            <a:tbl>
              <a:tblPr/>
              <a:tblGrid>
                <a:gridCol w="172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5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4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62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62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47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lang="ru-RU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Юго-Восточная Азия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Западная Европа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24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США и Канада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2800" b="1" i="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Россия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3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Число лет обучения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24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2800" b="1" i="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24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Число учебных недель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24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2800" b="1" i="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3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24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Число учеб. дней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24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24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24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2800" b="1" i="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24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Число уроков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24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14560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24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12800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24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11900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2800" b="1" i="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11040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452</TotalTime>
  <Words>1389</Words>
  <Application>Microsoft Office PowerPoint</Application>
  <PresentationFormat>Экран (4:3)</PresentationFormat>
  <Paragraphs>153</Paragraphs>
  <Slides>37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2" baseType="lpstr">
      <vt:lpstr>Arial</vt:lpstr>
      <vt:lpstr>Calibri</vt:lpstr>
      <vt:lpstr>Viner Hand ITC</vt:lpstr>
      <vt:lpstr>Wingdings</vt:lpstr>
      <vt:lpstr>Тема Office</vt:lpstr>
      <vt:lpstr>Оптимизация образовательного процесса в условиях введения ФГОС</vt:lpstr>
      <vt:lpstr>Проблема</vt:lpstr>
      <vt:lpstr>Учебный план</vt:lpstr>
      <vt:lpstr>Причины школьного стресса (мнение родителей)</vt:lpstr>
      <vt:lpstr>Основные школьные факторы риска для здоровья детей</vt:lpstr>
      <vt:lpstr>Основные школьные факторы риска для здоровья детей</vt:lpstr>
      <vt:lpstr>Новые ресурсы</vt:lpstr>
      <vt:lpstr>Новые ресурсы</vt:lpstr>
      <vt:lpstr>Сравнение реального объема  школьного образования</vt:lpstr>
      <vt:lpstr>Инновационные подходы к организации учебного процесса</vt:lpstr>
      <vt:lpstr>Модульный принцип  составления расписания учебных занятий</vt:lpstr>
      <vt:lpstr>Модульный принцип  составления расписания учебных занятий</vt:lpstr>
      <vt:lpstr>Модульный принцип: преимущества</vt:lpstr>
      <vt:lpstr>Модульный принцип: преимущества</vt:lpstr>
      <vt:lpstr>Влияние модульной организации расписания уроков на функциональное состояние  учащихся 5-9 классов</vt:lpstr>
      <vt:lpstr>Интеграция и межпредметные связи </vt:lpstr>
      <vt:lpstr>Принципы интеграции</vt:lpstr>
      <vt:lpstr>«Погружение» в предмет</vt:lpstr>
      <vt:lpstr>Гипотеза М.П. Щетинина</vt:lpstr>
      <vt:lpstr>Гипотеза М.П. Щетинина</vt:lpstr>
      <vt:lpstr>Гипотеза М.П. Щетинина</vt:lpstr>
      <vt:lpstr>Гипотеза Р.Штейнера</vt:lpstr>
      <vt:lpstr>Гипотеза Р.Штейнера</vt:lpstr>
      <vt:lpstr>Идеальный учебный план</vt:lpstr>
      <vt:lpstr>Идеальный учебный план и действительность</vt:lpstr>
      <vt:lpstr>Реальный учебный план</vt:lpstr>
      <vt:lpstr>Зависимость функционального состояния организма учащихся от стиля преподавания</vt:lpstr>
      <vt:lpstr>Самое главное – атмосфера школы</vt:lpstr>
      <vt:lpstr>Когда человека любят (Маслоу)</vt:lpstr>
      <vt:lpstr>Любовь + Рефлексия = Педагогика</vt:lpstr>
      <vt:lpstr>Ребенок нуждается в опоре как на свободу, так и на правила</vt:lpstr>
      <vt:lpstr>Цель воспитания - свобода</vt:lpstr>
      <vt:lpstr>Главные вопросы</vt:lpstr>
      <vt:lpstr>Главные вопросы</vt:lpstr>
      <vt:lpstr>Главные вопросы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Учитель</dc:title>
  <dc:creator>ВВ</dc:creator>
  <cp:lastModifiedBy>Владимир Робский</cp:lastModifiedBy>
  <cp:revision>81</cp:revision>
  <dcterms:created xsi:type="dcterms:W3CDTF">2011-04-28T02:27:04Z</dcterms:created>
  <dcterms:modified xsi:type="dcterms:W3CDTF">2021-01-10T02:29:47Z</dcterms:modified>
</cp:coreProperties>
</file>