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8" r:id="rId3"/>
    <p:sldId id="259" r:id="rId4"/>
    <p:sldId id="309" r:id="rId5"/>
    <p:sldId id="288" r:id="rId6"/>
    <p:sldId id="260" r:id="rId7"/>
    <p:sldId id="289" r:id="rId8"/>
    <p:sldId id="261" r:id="rId9"/>
    <p:sldId id="264" r:id="rId10"/>
    <p:sldId id="311" r:id="rId11"/>
    <p:sldId id="312" r:id="rId12"/>
    <p:sldId id="313" r:id="rId13"/>
    <p:sldId id="314" r:id="rId14"/>
    <p:sldId id="315" r:id="rId15"/>
    <p:sldId id="316" r:id="rId16"/>
    <p:sldId id="317" r:id="rId17"/>
    <p:sldId id="318" r:id="rId18"/>
    <p:sldId id="319" r:id="rId19"/>
    <p:sldId id="320" r:id="rId20"/>
    <p:sldId id="335" r:id="rId21"/>
    <p:sldId id="321" r:id="rId22"/>
    <p:sldId id="322" r:id="rId23"/>
    <p:sldId id="324" r:id="rId24"/>
    <p:sldId id="325" r:id="rId25"/>
    <p:sldId id="334" r:id="rId26"/>
    <p:sldId id="326" r:id="rId27"/>
    <p:sldId id="327" r:id="rId28"/>
    <p:sldId id="328" r:id="rId29"/>
    <p:sldId id="329" r:id="rId30"/>
    <p:sldId id="330" r:id="rId31"/>
    <p:sldId id="331" r:id="rId32"/>
    <p:sldId id="332" r:id="rId33"/>
    <p:sldId id="333" r:id="rId34"/>
    <p:sldId id="269" r:id="rId35"/>
    <p:sldId id="336" r:id="rId36"/>
    <p:sldId id="337" r:id="rId37"/>
    <p:sldId id="338" r:id="rId38"/>
    <p:sldId id="339" r:id="rId39"/>
    <p:sldId id="265" r:id="rId40"/>
    <p:sldId id="266" r:id="rId41"/>
    <p:sldId id="267" r:id="rId42"/>
    <p:sldId id="290" r:id="rId43"/>
    <p:sldId id="268" r:id="rId44"/>
    <p:sldId id="291" r:id="rId45"/>
    <p:sldId id="285" r:id="rId46"/>
    <p:sldId id="284" r:id="rId4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diagrams/_rels/data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image" Target="../media/image2.png"/></Relationships>
</file>

<file path=ppt/diagrams/_rels/data4.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wmf"/><Relationship Id="rId1" Type="http://schemas.openxmlformats.org/officeDocument/2006/relationships/image" Target="../media/image5.wmf"/><Relationship Id="rId5" Type="http://schemas.openxmlformats.org/officeDocument/2006/relationships/image" Target="../media/image9.png"/><Relationship Id="rId4" Type="http://schemas.openxmlformats.org/officeDocument/2006/relationships/image" Target="../media/image8.wmf"/></Relationships>
</file>

<file path=ppt/diagrams/_rels/drawing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image" Target="../media/image2.png"/></Relationships>
</file>

<file path=ppt/diagrams/_rels/drawing4.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wmf"/><Relationship Id="rId1" Type="http://schemas.openxmlformats.org/officeDocument/2006/relationships/image" Target="../media/image5.wmf"/><Relationship Id="rId5" Type="http://schemas.openxmlformats.org/officeDocument/2006/relationships/image" Target="../media/image9.png"/><Relationship Id="rId4" Type="http://schemas.openxmlformats.org/officeDocument/2006/relationships/image" Target="../media/image8.wmf"/></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6ED10C-A357-4D42-9BCB-CD2867F8B3D1}" type="doc">
      <dgm:prSet loTypeId="urn:microsoft.com/office/officeart/2005/8/layout/process4" loCatId="list" qsTypeId="urn:microsoft.com/office/officeart/2005/8/quickstyle/simple3" qsCatId="simple" csTypeId="urn:microsoft.com/office/officeart/2005/8/colors/colorful1#1" csCatId="colorful" phldr="1"/>
      <dgm:spPr/>
      <dgm:t>
        <a:bodyPr/>
        <a:lstStyle/>
        <a:p>
          <a:endParaRPr lang="ru-RU"/>
        </a:p>
      </dgm:t>
    </dgm:pt>
    <dgm:pt modelId="{170EC36C-11BA-43F5-AF37-43A482649367}">
      <dgm:prSet custT="1"/>
      <dgm:spPr/>
      <dgm:t>
        <a:bodyPr/>
        <a:lstStyle/>
        <a:p>
          <a:pPr rtl="0"/>
          <a:r>
            <a:rPr lang="ru-RU" sz="3400" b="1" dirty="0"/>
            <a:t>Выявление</a:t>
          </a:r>
          <a:r>
            <a:rPr lang="ru-RU" sz="3400" dirty="0"/>
            <a:t> зависимостей между педагогическими явлениями</a:t>
          </a:r>
        </a:p>
      </dgm:t>
    </dgm:pt>
    <dgm:pt modelId="{1A192A80-109C-4906-8B39-8DAFF6E05E78}" type="parTrans" cxnId="{7E9418FD-E98D-471B-B7D5-63007B306284}">
      <dgm:prSet/>
      <dgm:spPr/>
      <dgm:t>
        <a:bodyPr/>
        <a:lstStyle/>
        <a:p>
          <a:endParaRPr lang="ru-RU"/>
        </a:p>
      </dgm:t>
    </dgm:pt>
    <dgm:pt modelId="{AB41964F-3BEA-48E8-996B-92807420F355}" type="sibTrans" cxnId="{7E9418FD-E98D-471B-B7D5-63007B306284}">
      <dgm:prSet/>
      <dgm:spPr/>
      <dgm:t>
        <a:bodyPr/>
        <a:lstStyle/>
        <a:p>
          <a:endParaRPr lang="ru-RU"/>
        </a:p>
      </dgm:t>
    </dgm:pt>
    <dgm:pt modelId="{B8CABB00-69BB-4AC0-9708-1BD297603637}">
      <dgm:prSet custT="1"/>
      <dgm:spPr/>
      <dgm:t>
        <a:bodyPr/>
        <a:lstStyle/>
        <a:p>
          <a:pPr rtl="0"/>
          <a:r>
            <a:rPr lang="ru-RU" sz="3400" b="1" dirty="0"/>
            <a:t>Осмысление</a:t>
          </a:r>
          <a:r>
            <a:rPr lang="ru-RU" sz="3400" dirty="0"/>
            <a:t> этих зависимостей</a:t>
          </a:r>
        </a:p>
      </dgm:t>
    </dgm:pt>
    <dgm:pt modelId="{45E3CCE4-3D68-460D-AED1-F2FC16841390}" type="parTrans" cxnId="{DDF0985C-CC4B-4DCF-A49B-78B4B926E575}">
      <dgm:prSet/>
      <dgm:spPr/>
      <dgm:t>
        <a:bodyPr/>
        <a:lstStyle/>
        <a:p>
          <a:endParaRPr lang="ru-RU"/>
        </a:p>
      </dgm:t>
    </dgm:pt>
    <dgm:pt modelId="{DEF867CF-D81E-4A98-8A66-9B08AE0B8AF6}" type="sibTrans" cxnId="{DDF0985C-CC4B-4DCF-A49B-78B4B926E575}">
      <dgm:prSet/>
      <dgm:spPr/>
      <dgm:t>
        <a:bodyPr/>
        <a:lstStyle/>
        <a:p>
          <a:endParaRPr lang="ru-RU"/>
        </a:p>
      </dgm:t>
    </dgm:pt>
    <dgm:pt modelId="{FCF451FD-6EF4-433D-ADE3-6571C0A5F5FC}">
      <dgm:prSet custT="1"/>
      <dgm:spPr/>
      <dgm:t>
        <a:bodyPr/>
        <a:lstStyle/>
        <a:p>
          <a:pPr rtl="0"/>
          <a:r>
            <a:rPr lang="ru-RU" sz="3400" b="1" dirty="0"/>
            <a:t>Побуждение </a:t>
          </a:r>
          <a:r>
            <a:rPr lang="ru-RU" sz="3400" dirty="0"/>
            <a:t>искать  новое, совершенствовать процесс</a:t>
          </a:r>
        </a:p>
      </dgm:t>
    </dgm:pt>
    <dgm:pt modelId="{8E57C1E9-3837-4D11-8B29-8B02A99E1AA5}" type="parTrans" cxnId="{62AF7D70-239F-4358-9B28-EB437AC97C90}">
      <dgm:prSet/>
      <dgm:spPr/>
      <dgm:t>
        <a:bodyPr/>
        <a:lstStyle/>
        <a:p>
          <a:endParaRPr lang="ru-RU"/>
        </a:p>
      </dgm:t>
    </dgm:pt>
    <dgm:pt modelId="{79C1F037-3B72-4570-8DD5-C706BE959AA2}" type="sibTrans" cxnId="{62AF7D70-239F-4358-9B28-EB437AC97C90}">
      <dgm:prSet/>
      <dgm:spPr/>
      <dgm:t>
        <a:bodyPr/>
        <a:lstStyle/>
        <a:p>
          <a:endParaRPr lang="ru-RU"/>
        </a:p>
      </dgm:t>
    </dgm:pt>
    <dgm:pt modelId="{A458B71B-530A-4A8F-B73B-E7578DF24E5C}" type="pres">
      <dgm:prSet presAssocID="{596ED10C-A357-4D42-9BCB-CD2867F8B3D1}" presName="Name0" presStyleCnt="0">
        <dgm:presLayoutVars>
          <dgm:dir/>
          <dgm:animLvl val="lvl"/>
          <dgm:resizeHandles val="exact"/>
        </dgm:presLayoutVars>
      </dgm:prSet>
      <dgm:spPr/>
    </dgm:pt>
    <dgm:pt modelId="{B5370A63-3729-4DF0-B146-17170E223570}" type="pres">
      <dgm:prSet presAssocID="{FCF451FD-6EF4-433D-ADE3-6571C0A5F5FC}" presName="boxAndChildren" presStyleCnt="0"/>
      <dgm:spPr/>
    </dgm:pt>
    <dgm:pt modelId="{A6F214A5-7948-48DE-8D80-6B87ADC5B3A0}" type="pres">
      <dgm:prSet presAssocID="{FCF451FD-6EF4-433D-ADE3-6571C0A5F5FC}" presName="parentTextBox" presStyleLbl="node1" presStyleIdx="0" presStyleCnt="3"/>
      <dgm:spPr/>
    </dgm:pt>
    <dgm:pt modelId="{05CF9B6E-26E9-4F92-B9DD-CEA1B2FABCFD}" type="pres">
      <dgm:prSet presAssocID="{DEF867CF-D81E-4A98-8A66-9B08AE0B8AF6}" presName="sp" presStyleCnt="0"/>
      <dgm:spPr/>
    </dgm:pt>
    <dgm:pt modelId="{61CF07CB-22DE-4B7F-98E2-2D99BED0FC70}" type="pres">
      <dgm:prSet presAssocID="{B8CABB00-69BB-4AC0-9708-1BD297603637}" presName="arrowAndChildren" presStyleCnt="0"/>
      <dgm:spPr/>
    </dgm:pt>
    <dgm:pt modelId="{80E8C846-CEFB-49F2-9243-6105CB4509B6}" type="pres">
      <dgm:prSet presAssocID="{B8CABB00-69BB-4AC0-9708-1BD297603637}" presName="parentTextArrow" presStyleLbl="node1" presStyleIdx="1" presStyleCnt="3"/>
      <dgm:spPr/>
    </dgm:pt>
    <dgm:pt modelId="{8620177E-F607-49A0-B10B-41BB2F500259}" type="pres">
      <dgm:prSet presAssocID="{AB41964F-3BEA-48E8-996B-92807420F355}" presName="sp" presStyleCnt="0"/>
      <dgm:spPr/>
    </dgm:pt>
    <dgm:pt modelId="{74D48E50-00A8-45FA-8B92-1A16E75C6E58}" type="pres">
      <dgm:prSet presAssocID="{170EC36C-11BA-43F5-AF37-43A482649367}" presName="arrowAndChildren" presStyleCnt="0"/>
      <dgm:spPr/>
    </dgm:pt>
    <dgm:pt modelId="{745D94EB-97BF-4DC7-838D-8E55DC5C5B00}" type="pres">
      <dgm:prSet presAssocID="{170EC36C-11BA-43F5-AF37-43A482649367}" presName="parentTextArrow" presStyleLbl="node1" presStyleIdx="2" presStyleCnt="3"/>
      <dgm:spPr/>
    </dgm:pt>
  </dgm:ptLst>
  <dgm:cxnLst>
    <dgm:cxn modelId="{48702B35-6829-4A18-81A2-52ED1DB3371C}" type="presOf" srcId="{FCF451FD-6EF4-433D-ADE3-6571C0A5F5FC}" destId="{A6F214A5-7948-48DE-8D80-6B87ADC5B3A0}" srcOrd="0" destOrd="0" presId="urn:microsoft.com/office/officeart/2005/8/layout/process4"/>
    <dgm:cxn modelId="{DDF0985C-CC4B-4DCF-A49B-78B4B926E575}" srcId="{596ED10C-A357-4D42-9BCB-CD2867F8B3D1}" destId="{B8CABB00-69BB-4AC0-9708-1BD297603637}" srcOrd="1" destOrd="0" parTransId="{45E3CCE4-3D68-460D-AED1-F2FC16841390}" sibTransId="{DEF867CF-D81E-4A98-8A66-9B08AE0B8AF6}"/>
    <dgm:cxn modelId="{2C0A8243-5716-4802-9A47-9AA43891780C}" type="presOf" srcId="{B8CABB00-69BB-4AC0-9708-1BD297603637}" destId="{80E8C846-CEFB-49F2-9243-6105CB4509B6}" srcOrd="0" destOrd="0" presId="urn:microsoft.com/office/officeart/2005/8/layout/process4"/>
    <dgm:cxn modelId="{62AF7D70-239F-4358-9B28-EB437AC97C90}" srcId="{596ED10C-A357-4D42-9BCB-CD2867F8B3D1}" destId="{FCF451FD-6EF4-433D-ADE3-6571C0A5F5FC}" srcOrd="2" destOrd="0" parTransId="{8E57C1E9-3837-4D11-8B29-8B02A99E1AA5}" sibTransId="{79C1F037-3B72-4570-8DD5-C706BE959AA2}"/>
    <dgm:cxn modelId="{90484078-66DF-4E99-9FA0-8D8033D792B8}" type="presOf" srcId="{596ED10C-A357-4D42-9BCB-CD2867F8B3D1}" destId="{A458B71B-530A-4A8F-B73B-E7578DF24E5C}" srcOrd="0" destOrd="0" presId="urn:microsoft.com/office/officeart/2005/8/layout/process4"/>
    <dgm:cxn modelId="{FC91A7AD-B647-4D65-BD46-DAE3049AE3E9}" type="presOf" srcId="{170EC36C-11BA-43F5-AF37-43A482649367}" destId="{745D94EB-97BF-4DC7-838D-8E55DC5C5B00}" srcOrd="0" destOrd="0" presId="urn:microsoft.com/office/officeart/2005/8/layout/process4"/>
    <dgm:cxn modelId="{7E9418FD-E98D-471B-B7D5-63007B306284}" srcId="{596ED10C-A357-4D42-9BCB-CD2867F8B3D1}" destId="{170EC36C-11BA-43F5-AF37-43A482649367}" srcOrd="0" destOrd="0" parTransId="{1A192A80-109C-4906-8B39-8DAFF6E05E78}" sibTransId="{AB41964F-3BEA-48E8-996B-92807420F355}"/>
    <dgm:cxn modelId="{A87A3BF1-DCAA-40BF-BA20-37B94E23D740}" type="presParOf" srcId="{A458B71B-530A-4A8F-B73B-E7578DF24E5C}" destId="{B5370A63-3729-4DF0-B146-17170E223570}" srcOrd="0" destOrd="0" presId="urn:microsoft.com/office/officeart/2005/8/layout/process4"/>
    <dgm:cxn modelId="{34A57580-69F2-4DC3-8B02-5CB9F63F3391}" type="presParOf" srcId="{B5370A63-3729-4DF0-B146-17170E223570}" destId="{A6F214A5-7948-48DE-8D80-6B87ADC5B3A0}" srcOrd="0" destOrd="0" presId="urn:microsoft.com/office/officeart/2005/8/layout/process4"/>
    <dgm:cxn modelId="{66C09DB7-427D-42DE-B13A-CB5B13586F5E}" type="presParOf" srcId="{A458B71B-530A-4A8F-B73B-E7578DF24E5C}" destId="{05CF9B6E-26E9-4F92-B9DD-CEA1B2FABCFD}" srcOrd="1" destOrd="0" presId="urn:microsoft.com/office/officeart/2005/8/layout/process4"/>
    <dgm:cxn modelId="{2387F550-E509-42B5-A423-BEA4CE03637A}" type="presParOf" srcId="{A458B71B-530A-4A8F-B73B-E7578DF24E5C}" destId="{61CF07CB-22DE-4B7F-98E2-2D99BED0FC70}" srcOrd="2" destOrd="0" presId="urn:microsoft.com/office/officeart/2005/8/layout/process4"/>
    <dgm:cxn modelId="{FC4FB246-1167-4AD3-A95B-DA9FBD5C3189}" type="presParOf" srcId="{61CF07CB-22DE-4B7F-98E2-2D99BED0FC70}" destId="{80E8C846-CEFB-49F2-9243-6105CB4509B6}" srcOrd="0" destOrd="0" presId="urn:microsoft.com/office/officeart/2005/8/layout/process4"/>
    <dgm:cxn modelId="{C066BFD9-609C-4173-92FB-B444176D94A5}" type="presParOf" srcId="{A458B71B-530A-4A8F-B73B-E7578DF24E5C}" destId="{8620177E-F607-49A0-B10B-41BB2F500259}" srcOrd="3" destOrd="0" presId="urn:microsoft.com/office/officeart/2005/8/layout/process4"/>
    <dgm:cxn modelId="{28EE1543-492C-40C0-9021-E19344B29847}" type="presParOf" srcId="{A458B71B-530A-4A8F-B73B-E7578DF24E5C}" destId="{74D48E50-00A8-45FA-8B92-1A16E75C6E58}" srcOrd="4" destOrd="0" presId="urn:microsoft.com/office/officeart/2005/8/layout/process4"/>
    <dgm:cxn modelId="{A8FDF94A-131B-4742-8B2C-B1C678A98F06}" type="presParOf" srcId="{74D48E50-00A8-45FA-8B92-1A16E75C6E58}" destId="{745D94EB-97BF-4DC7-838D-8E55DC5C5B00}"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07B9C14-F813-4084-908F-8F134133F817}" type="doc">
      <dgm:prSet loTypeId="urn:microsoft.com/office/officeart/2005/8/layout/hList7" loCatId="list" qsTypeId="urn:microsoft.com/office/officeart/2005/8/quickstyle/simple3" qsCatId="simple" csTypeId="urn:microsoft.com/office/officeart/2005/8/colors/colorful1#2" csCatId="colorful" phldr="1"/>
      <dgm:spPr/>
      <dgm:t>
        <a:bodyPr/>
        <a:lstStyle/>
        <a:p>
          <a:endParaRPr lang="ru-RU"/>
        </a:p>
      </dgm:t>
    </dgm:pt>
    <dgm:pt modelId="{25966303-7AA6-4D98-A02A-A40247DEF03D}">
      <dgm:prSet/>
      <dgm:spPr/>
      <dgm:t>
        <a:bodyPr/>
        <a:lstStyle/>
        <a:p>
          <a:pPr rtl="0"/>
          <a:endParaRPr lang="ru-RU" dirty="0"/>
        </a:p>
        <a:p>
          <a:pPr rtl="0"/>
          <a:endParaRPr lang="ru-RU"/>
        </a:p>
        <a:p>
          <a:pPr rtl="0"/>
          <a:r>
            <a:rPr lang="ru-RU"/>
            <a:t>Знания</a:t>
          </a:r>
          <a:endParaRPr lang="ru-RU" dirty="0"/>
        </a:p>
      </dgm:t>
    </dgm:pt>
    <dgm:pt modelId="{CC026FEA-A7EF-422F-9128-067B539B2CA8}" type="parTrans" cxnId="{DAA6C092-4128-4E65-9A8B-38D26ABBA55A}">
      <dgm:prSet/>
      <dgm:spPr/>
      <dgm:t>
        <a:bodyPr/>
        <a:lstStyle/>
        <a:p>
          <a:endParaRPr lang="ru-RU"/>
        </a:p>
      </dgm:t>
    </dgm:pt>
    <dgm:pt modelId="{35F4004D-C045-426A-AB2F-C8BBDDC6F27A}" type="sibTrans" cxnId="{DAA6C092-4128-4E65-9A8B-38D26ABBA55A}">
      <dgm:prSet/>
      <dgm:spPr/>
      <dgm:t>
        <a:bodyPr/>
        <a:lstStyle/>
        <a:p>
          <a:endParaRPr lang="ru-RU"/>
        </a:p>
      </dgm:t>
    </dgm:pt>
    <dgm:pt modelId="{64B4FC6C-4A20-4DC3-AB8D-7B6A3CE10506}">
      <dgm:prSet/>
      <dgm:spPr/>
      <dgm:t>
        <a:bodyPr/>
        <a:lstStyle/>
        <a:p>
          <a:pPr rtl="0"/>
          <a:endParaRPr lang="ru-RU" dirty="0"/>
        </a:p>
        <a:p>
          <a:pPr rtl="0"/>
          <a:endParaRPr lang="ru-RU" dirty="0"/>
        </a:p>
        <a:p>
          <a:pPr rtl="0"/>
          <a:r>
            <a:rPr lang="ru-RU" dirty="0"/>
            <a:t>Умение учиться</a:t>
          </a:r>
        </a:p>
      </dgm:t>
    </dgm:pt>
    <dgm:pt modelId="{74D81BC5-7B42-4CE2-99FA-02D6CF411E43}" type="parTrans" cxnId="{7C75204B-A9DE-44C0-88A5-22AAE27C8A3E}">
      <dgm:prSet/>
      <dgm:spPr/>
      <dgm:t>
        <a:bodyPr/>
        <a:lstStyle/>
        <a:p>
          <a:endParaRPr lang="ru-RU"/>
        </a:p>
      </dgm:t>
    </dgm:pt>
    <dgm:pt modelId="{2AA261E7-E0C5-4928-8F11-394F1CC2A6DF}" type="sibTrans" cxnId="{7C75204B-A9DE-44C0-88A5-22AAE27C8A3E}">
      <dgm:prSet/>
      <dgm:spPr/>
      <dgm:t>
        <a:bodyPr/>
        <a:lstStyle/>
        <a:p>
          <a:endParaRPr lang="ru-RU"/>
        </a:p>
      </dgm:t>
    </dgm:pt>
    <dgm:pt modelId="{7D8D52EC-988C-466E-B25A-8C3F53B004AF}" type="pres">
      <dgm:prSet presAssocID="{507B9C14-F813-4084-908F-8F134133F817}" presName="Name0" presStyleCnt="0">
        <dgm:presLayoutVars>
          <dgm:dir/>
          <dgm:resizeHandles val="exact"/>
        </dgm:presLayoutVars>
      </dgm:prSet>
      <dgm:spPr/>
    </dgm:pt>
    <dgm:pt modelId="{92C60D9A-DEC9-431E-AF84-CD843AF118F8}" type="pres">
      <dgm:prSet presAssocID="{507B9C14-F813-4084-908F-8F134133F817}" presName="fgShape" presStyleLbl="fgShp" presStyleIdx="0" presStyleCnt="1"/>
      <dgm:spPr/>
    </dgm:pt>
    <dgm:pt modelId="{703CDF9E-2CEB-49A6-8A0C-873E95E453A8}" type="pres">
      <dgm:prSet presAssocID="{507B9C14-F813-4084-908F-8F134133F817}" presName="linComp" presStyleCnt="0"/>
      <dgm:spPr/>
    </dgm:pt>
    <dgm:pt modelId="{DB8C718D-8659-4628-9CB4-83CD000BF9F8}" type="pres">
      <dgm:prSet presAssocID="{25966303-7AA6-4D98-A02A-A40247DEF03D}" presName="compNode" presStyleCnt="0"/>
      <dgm:spPr/>
    </dgm:pt>
    <dgm:pt modelId="{02AA6EDB-FB62-4962-8A27-BD363CCC5FBB}" type="pres">
      <dgm:prSet presAssocID="{25966303-7AA6-4D98-A02A-A40247DEF03D}" presName="bkgdShape" presStyleLbl="node1" presStyleIdx="0" presStyleCnt="2" custLinFactNeighborX="1946" custLinFactNeighborY="-5672"/>
      <dgm:spPr/>
    </dgm:pt>
    <dgm:pt modelId="{2B70EEE6-9BF8-437C-821D-BFCD05DC5456}" type="pres">
      <dgm:prSet presAssocID="{25966303-7AA6-4D98-A02A-A40247DEF03D}" presName="nodeTx" presStyleLbl="node1" presStyleIdx="0" presStyleCnt="2">
        <dgm:presLayoutVars>
          <dgm:bulletEnabled val="1"/>
        </dgm:presLayoutVars>
      </dgm:prSet>
      <dgm:spPr/>
    </dgm:pt>
    <dgm:pt modelId="{3C1FE098-2ADE-43E5-B803-DFFB5BC9DA7F}" type="pres">
      <dgm:prSet presAssocID="{25966303-7AA6-4D98-A02A-A40247DEF03D}" presName="invisiNode" presStyleLbl="node1" presStyleIdx="0" presStyleCnt="2"/>
      <dgm:spPr/>
    </dgm:pt>
    <dgm:pt modelId="{DAED228E-0A9E-4869-AD1C-6CE0608E8B71}" type="pres">
      <dgm:prSet presAssocID="{25966303-7AA6-4D98-A02A-A40247DEF03D}" presName="imagNode" presStyleLbl="fgImgPlace1" presStyleIdx="0" presStyleCnt="2" custScaleX="143628" custScaleY="192648" custLinFactNeighborX="-4778" custLinFactNeighborY="16051"/>
      <dgm:spPr>
        <a:prstGeom prst="flowChartProcess">
          <a:avLst/>
        </a:prstGeom>
        <a:blipFill rotWithShape="0">
          <a:blip xmlns:r="http://schemas.openxmlformats.org/officeDocument/2006/relationships" r:embed="rId1"/>
          <a:stretch>
            <a:fillRect/>
          </a:stretch>
        </a:blipFill>
      </dgm:spPr>
    </dgm:pt>
    <dgm:pt modelId="{93574764-8828-4521-B165-95E189A0F42E}" type="pres">
      <dgm:prSet presAssocID="{35F4004D-C045-426A-AB2F-C8BBDDC6F27A}" presName="sibTrans" presStyleLbl="sibTrans2D1" presStyleIdx="0" presStyleCnt="0"/>
      <dgm:spPr/>
    </dgm:pt>
    <dgm:pt modelId="{86C6E4C3-4250-4AB8-A474-0185CD5D8F66}" type="pres">
      <dgm:prSet presAssocID="{64B4FC6C-4A20-4DC3-AB8D-7B6A3CE10506}" presName="compNode" presStyleCnt="0"/>
      <dgm:spPr/>
    </dgm:pt>
    <dgm:pt modelId="{B1EC9A69-7DCA-47CE-BAF1-9A3B5D813429}" type="pres">
      <dgm:prSet presAssocID="{64B4FC6C-4A20-4DC3-AB8D-7B6A3CE10506}" presName="bkgdShape" presStyleLbl="node1" presStyleIdx="1" presStyleCnt="2" custLinFactNeighborX="278" custLinFactNeighborY="-3286"/>
      <dgm:spPr/>
    </dgm:pt>
    <dgm:pt modelId="{B46D3783-0D81-4FC0-8AC0-57C05B18CCB0}" type="pres">
      <dgm:prSet presAssocID="{64B4FC6C-4A20-4DC3-AB8D-7B6A3CE10506}" presName="nodeTx" presStyleLbl="node1" presStyleIdx="1" presStyleCnt="2">
        <dgm:presLayoutVars>
          <dgm:bulletEnabled val="1"/>
        </dgm:presLayoutVars>
      </dgm:prSet>
      <dgm:spPr/>
    </dgm:pt>
    <dgm:pt modelId="{F064012A-EBE1-4D21-B64A-187F58974199}" type="pres">
      <dgm:prSet presAssocID="{64B4FC6C-4A20-4DC3-AB8D-7B6A3CE10506}" presName="invisiNode" presStyleLbl="node1" presStyleIdx="1" presStyleCnt="2"/>
      <dgm:spPr/>
    </dgm:pt>
    <dgm:pt modelId="{2F2D8940-04AF-46DD-9567-71DF08FD6566}" type="pres">
      <dgm:prSet presAssocID="{64B4FC6C-4A20-4DC3-AB8D-7B6A3CE10506}" presName="imagNode" presStyleLbl="fgImgPlace1" presStyleIdx="1" presStyleCnt="2" custScaleX="153183" custScaleY="183093" custLinFactNeighborX="4778" custLinFactNeighborY="25426"/>
      <dgm:spPr>
        <a:prstGeom prst="flowChartProcess">
          <a:avLst/>
        </a:prstGeom>
        <a:blipFill rotWithShape="0">
          <a:blip xmlns:r="http://schemas.openxmlformats.org/officeDocument/2006/relationships" r:embed="rId2"/>
          <a:stretch>
            <a:fillRect/>
          </a:stretch>
        </a:blipFill>
      </dgm:spPr>
    </dgm:pt>
  </dgm:ptLst>
  <dgm:cxnLst>
    <dgm:cxn modelId="{0C82700F-F4EF-4631-BC22-85736F882C01}" type="presOf" srcId="{64B4FC6C-4A20-4DC3-AB8D-7B6A3CE10506}" destId="{B1EC9A69-7DCA-47CE-BAF1-9A3B5D813429}" srcOrd="0" destOrd="0" presId="urn:microsoft.com/office/officeart/2005/8/layout/hList7"/>
    <dgm:cxn modelId="{AD48B434-D562-45F4-BE72-A2D9A6D4CE37}" type="presOf" srcId="{507B9C14-F813-4084-908F-8F134133F817}" destId="{7D8D52EC-988C-466E-B25A-8C3F53B004AF}" srcOrd="0" destOrd="0" presId="urn:microsoft.com/office/officeart/2005/8/layout/hList7"/>
    <dgm:cxn modelId="{039F043A-32FF-46EB-A684-0EF705610325}" type="presOf" srcId="{64B4FC6C-4A20-4DC3-AB8D-7B6A3CE10506}" destId="{B46D3783-0D81-4FC0-8AC0-57C05B18CCB0}" srcOrd="1" destOrd="0" presId="urn:microsoft.com/office/officeart/2005/8/layout/hList7"/>
    <dgm:cxn modelId="{7C75204B-A9DE-44C0-88A5-22AAE27C8A3E}" srcId="{507B9C14-F813-4084-908F-8F134133F817}" destId="{64B4FC6C-4A20-4DC3-AB8D-7B6A3CE10506}" srcOrd="1" destOrd="0" parTransId="{74D81BC5-7B42-4CE2-99FA-02D6CF411E43}" sibTransId="{2AA261E7-E0C5-4928-8F11-394F1CC2A6DF}"/>
    <dgm:cxn modelId="{3D9C1954-DA6C-4FF7-84BA-4010F33132E9}" type="presOf" srcId="{25966303-7AA6-4D98-A02A-A40247DEF03D}" destId="{02AA6EDB-FB62-4962-8A27-BD363CCC5FBB}" srcOrd="0" destOrd="0" presId="urn:microsoft.com/office/officeart/2005/8/layout/hList7"/>
    <dgm:cxn modelId="{3D5A7992-2515-4F11-A570-8F9882BE5222}" type="presOf" srcId="{35F4004D-C045-426A-AB2F-C8BBDDC6F27A}" destId="{93574764-8828-4521-B165-95E189A0F42E}" srcOrd="0" destOrd="0" presId="urn:microsoft.com/office/officeart/2005/8/layout/hList7"/>
    <dgm:cxn modelId="{DAA6C092-4128-4E65-9A8B-38D26ABBA55A}" srcId="{507B9C14-F813-4084-908F-8F134133F817}" destId="{25966303-7AA6-4D98-A02A-A40247DEF03D}" srcOrd="0" destOrd="0" parTransId="{CC026FEA-A7EF-422F-9128-067B539B2CA8}" sibTransId="{35F4004D-C045-426A-AB2F-C8BBDDC6F27A}"/>
    <dgm:cxn modelId="{7D0DCBE3-8971-4968-935C-DCA57EB6CBC5}" type="presOf" srcId="{25966303-7AA6-4D98-A02A-A40247DEF03D}" destId="{2B70EEE6-9BF8-437C-821D-BFCD05DC5456}" srcOrd="1" destOrd="0" presId="urn:microsoft.com/office/officeart/2005/8/layout/hList7"/>
    <dgm:cxn modelId="{DE87A7AC-1BC8-4C17-9FD4-2087F78CBEC6}" type="presParOf" srcId="{7D8D52EC-988C-466E-B25A-8C3F53B004AF}" destId="{92C60D9A-DEC9-431E-AF84-CD843AF118F8}" srcOrd="0" destOrd="0" presId="urn:microsoft.com/office/officeart/2005/8/layout/hList7"/>
    <dgm:cxn modelId="{8B967C37-A3B4-4288-BB13-1C4CEB5E09F2}" type="presParOf" srcId="{7D8D52EC-988C-466E-B25A-8C3F53B004AF}" destId="{703CDF9E-2CEB-49A6-8A0C-873E95E453A8}" srcOrd="1" destOrd="0" presId="urn:microsoft.com/office/officeart/2005/8/layout/hList7"/>
    <dgm:cxn modelId="{0B6FDD04-E7DF-47CD-9942-61CC19907BAD}" type="presParOf" srcId="{703CDF9E-2CEB-49A6-8A0C-873E95E453A8}" destId="{DB8C718D-8659-4628-9CB4-83CD000BF9F8}" srcOrd="0" destOrd="0" presId="urn:microsoft.com/office/officeart/2005/8/layout/hList7"/>
    <dgm:cxn modelId="{57466C0C-006B-400F-812C-7F68AA522C11}" type="presParOf" srcId="{DB8C718D-8659-4628-9CB4-83CD000BF9F8}" destId="{02AA6EDB-FB62-4962-8A27-BD363CCC5FBB}" srcOrd="0" destOrd="0" presId="urn:microsoft.com/office/officeart/2005/8/layout/hList7"/>
    <dgm:cxn modelId="{FDD7B4B9-4BCC-457D-BE55-DF7BC7C3CFA9}" type="presParOf" srcId="{DB8C718D-8659-4628-9CB4-83CD000BF9F8}" destId="{2B70EEE6-9BF8-437C-821D-BFCD05DC5456}" srcOrd="1" destOrd="0" presId="urn:microsoft.com/office/officeart/2005/8/layout/hList7"/>
    <dgm:cxn modelId="{94FE38B8-E728-4886-B9ED-34625AC1D9EF}" type="presParOf" srcId="{DB8C718D-8659-4628-9CB4-83CD000BF9F8}" destId="{3C1FE098-2ADE-43E5-B803-DFFB5BC9DA7F}" srcOrd="2" destOrd="0" presId="urn:microsoft.com/office/officeart/2005/8/layout/hList7"/>
    <dgm:cxn modelId="{F0B70217-A536-4DB2-A876-63E4D368D470}" type="presParOf" srcId="{DB8C718D-8659-4628-9CB4-83CD000BF9F8}" destId="{DAED228E-0A9E-4869-AD1C-6CE0608E8B71}" srcOrd="3" destOrd="0" presId="urn:microsoft.com/office/officeart/2005/8/layout/hList7"/>
    <dgm:cxn modelId="{A57B4633-27C5-4E01-98B5-A9E0599D3A57}" type="presParOf" srcId="{703CDF9E-2CEB-49A6-8A0C-873E95E453A8}" destId="{93574764-8828-4521-B165-95E189A0F42E}" srcOrd="1" destOrd="0" presId="urn:microsoft.com/office/officeart/2005/8/layout/hList7"/>
    <dgm:cxn modelId="{EE3DDD49-D322-4C2A-8ABB-80E6EED551B7}" type="presParOf" srcId="{703CDF9E-2CEB-49A6-8A0C-873E95E453A8}" destId="{86C6E4C3-4250-4AB8-A474-0185CD5D8F66}" srcOrd="2" destOrd="0" presId="urn:microsoft.com/office/officeart/2005/8/layout/hList7"/>
    <dgm:cxn modelId="{A5DF4454-99E3-4E95-BBC9-2B731865B3EF}" type="presParOf" srcId="{86C6E4C3-4250-4AB8-A474-0185CD5D8F66}" destId="{B1EC9A69-7DCA-47CE-BAF1-9A3B5D813429}" srcOrd="0" destOrd="0" presId="urn:microsoft.com/office/officeart/2005/8/layout/hList7"/>
    <dgm:cxn modelId="{97659C86-B142-42B8-B851-63AE3858610A}" type="presParOf" srcId="{86C6E4C3-4250-4AB8-A474-0185CD5D8F66}" destId="{B46D3783-0D81-4FC0-8AC0-57C05B18CCB0}" srcOrd="1" destOrd="0" presId="urn:microsoft.com/office/officeart/2005/8/layout/hList7"/>
    <dgm:cxn modelId="{956C9B3E-35E4-4B4B-A9EF-374126390EA5}" type="presParOf" srcId="{86C6E4C3-4250-4AB8-A474-0185CD5D8F66}" destId="{F064012A-EBE1-4D21-B64A-187F58974199}" srcOrd="2" destOrd="0" presId="urn:microsoft.com/office/officeart/2005/8/layout/hList7"/>
    <dgm:cxn modelId="{4C33C73C-A7A2-4C6E-ABFB-6A8F1BC33914}" type="presParOf" srcId="{86C6E4C3-4250-4AB8-A474-0185CD5D8F66}" destId="{2F2D8940-04AF-46DD-9567-71DF08FD6566}"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01CB19D-73E1-4222-9931-E103CE813B53}" type="doc">
      <dgm:prSet loTypeId="urn:microsoft.com/office/officeart/2005/8/layout/vList6" loCatId="list" qsTypeId="urn:microsoft.com/office/officeart/2005/8/quickstyle/simple3" qsCatId="simple" csTypeId="urn:microsoft.com/office/officeart/2005/8/colors/colorful1#3" csCatId="colorful" phldr="1"/>
      <dgm:spPr/>
      <dgm:t>
        <a:bodyPr/>
        <a:lstStyle/>
        <a:p>
          <a:endParaRPr lang="ru-RU"/>
        </a:p>
      </dgm:t>
    </dgm:pt>
    <dgm:pt modelId="{BBDBDCEF-6DBA-4DED-97B6-7A0DEAAF29B7}">
      <dgm:prSet/>
      <dgm:spPr/>
      <dgm:t>
        <a:bodyPr/>
        <a:lstStyle/>
        <a:p>
          <a:pPr rtl="0"/>
          <a:r>
            <a:rPr lang="ru-RU" dirty="0"/>
            <a:t>Научить детей пользоваться инструментом, с помощью которого человек всю жизнь овладевает знаниями</a:t>
          </a:r>
        </a:p>
      </dgm:t>
    </dgm:pt>
    <dgm:pt modelId="{CE284BC4-52D7-43CA-9232-07C09F7E2655}" type="parTrans" cxnId="{23AD5EF7-D8C4-433E-B79A-F24ED7B708B6}">
      <dgm:prSet/>
      <dgm:spPr/>
      <dgm:t>
        <a:bodyPr/>
        <a:lstStyle/>
        <a:p>
          <a:endParaRPr lang="ru-RU"/>
        </a:p>
      </dgm:t>
    </dgm:pt>
    <dgm:pt modelId="{43275540-88B4-48A1-88AE-ED431328A503}" type="sibTrans" cxnId="{23AD5EF7-D8C4-433E-B79A-F24ED7B708B6}">
      <dgm:prSet/>
      <dgm:spPr/>
      <dgm:t>
        <a:bodyPr/>
        <a:lstStyle/>
        <a:p>
          <a:endParaRPr lang="ru-RU"/>
        </a:p>
      </dgm:t>
    </dgm:pt>
    <dgm:pt modelId="{6CD41C0F-E3DF-4C0A-8241-96BC304B7DF0}">
      <dgm:prSet/>
      <dgm:spPr/>
      <dgm:t>
        <a:bodyPr anchor="ctr"/>
        <a:lstStyle/>
        <a:p>
          <a:pPr marL="0" marR="0" indent="0" defTabSz="914400" rtl="0" eaLnBrk="1" fontAlgn="auto" latinLnBrk="0" hangingPunct="1">
            <a:lnSpc>
              <a:spcPct val="100000"/>
            </a:lnSpc>
            <a:spcBef>
              <a:spcPts val="0"/>
            </a:spcBef>
            <a:spcAft>
              <a:spcPts val="0"/>
            </a:spcAft>
            <a:buClrTx/>
            <a:buSzTx/>
            <a:buFontTx/>
            <a:buNone/>
            <a:tabLst/>
            <a:defRPr/>
          </a:pPr>
          <a:r>
            <a:rPr lang="ru-RU" b="1" dirty="0"/>
            <a:t>Научить учиться</a:t>
          </a:r>
          <a:endParaRPr lang="ru-RU" dirty="0"/>
        </a:p>
      </dgm:t>
    </dgm:pt>
    <dgm:pt modelId="{20F6A70C-3425-48EE-8CA9-1E9A5A78B02E}" type="parTrans" cxnId="{8C9FBE5B-509A-4D45-99F6-6FA0F1A98C44}">
      <dgm:prSet/>
      <dgm:spPr/>
    </dgm:pt>
    <dgm:pt modelId="{93914158-FAB4-4D80-A384-CEE925F2A932}" type="sibTrans" cxnId="{8C9FBE5B-509A-4D45-99F6-6FA0F1A98C44}">
      <dgm:prSet/>
      <dgm:spPr/>
    </dgm:pt>
    <dgm:pt modelId="{8BB01895-D2CE-4ED8-896C-023C0214B730}" type="pres">
      <dgm:prSet presAssocID="{601CB19D-73E1-4222-9931-E103CE813B53}" presName="Name0" presStyleCnt="0">
        <dgm:presLayoutVars>
          <dgm:dir/>
          <dgm:animLvl val="lvl"/>
          <dgm:resizeHandles/>
        </dgm:presLayoutVars>
      </dgm:prSet>
      <dgm:spPr/>
    </dgm:pt>
    <dgm:pt modelId="{44179F79-667F-4237-B5EA-CDE3A6F6A505}" type="pres">
      <dgm:prSet presAssocID="{BBDBDCEF-6DBA-4DED-97B6-7A0DEAAF29B7}" presName="linNode" presStyleCnt="0"/>
      <dgm:spPr/>
    </dgm:pt>
    <dgm:pt modelId="{44B4CC8E-4AF8-465A-8EAD-71BCF16B4DD7}" type="pres">
      <dgm:prSet presAssocID="{BBDBDCEF-6DBA-4DED-97B6-7A0DEAAF29B7}" presName="parentShp" presStyleLbl="node1" presStyleIdx="0" presStyleCnt="1">
        <dgm:presLayoutVars>
          <dgm:bulletEnabled val="1"/>
        </dgm:presLayoutVars>
      </dgm:prSet>
      <dgm:spPr/>
    </dgm:pt>
    <dgm:pt modelId="{7303FF41-6CBB-4240-ABBE-97FF31530897}" type="pres">
      <dgm:prSet presAssocID="{BBDBDCEF-6DBA-4DED-97B6-7A0DEAAF29B7}" presName="childShp" presStyleLbl="bgAccFollowNode1" presStyleIdx="0" presStyleCnt="1">
        <dgm:presLayoutVars>
          <dgm:bulletEnabled val="1"/>
        </dgm:presLayoutVars>
      </dgm:prSet>
      <dgm:spPr/>
    </dgm:pt>
  </dgm:ptLst>
  <dgm:cxnLst>
    <dgm:cxn modelId="{8C9FBE5B-509A-4D45-99F6-6FA0F1A98C44}" srcId="{BBDBDCEF-6DBA-4DED-97B6-7A0DEAAF29B7}" destId="{6CD41C0F-E3DF-4C0A-8241-96BC304B7DF0}" srcOrd="0" destOrd="0" parTransId="{20F6A70C-3425-48EE-8CA9-1E9A5A78B02E}" sibTransId="{93914158-FAB4-4D80-A384-CEE925F2A932}"/>
    <dgm:cxn modelId="{1F1A04B0-C20E-45C0-AB40-4F876B9FD938}" type="presOf" srcId="{BBDBDCEF-6DBA-4DED-97B6-7A0DEAAF29B7}" destId="{44B4CC8E-4AF8-465A-8EAD-71BCF16B4DD7}" srcOrd="0" destOrd="0" presId="urn:microsoft.com/office/officeart/2005/8/layout/vList6"/>
    <dgm:cxn modelId="{2D04F3C7-6837-4215-AE77-D9085BD55124}" type="presOf" srcId="{601CB19D-73E1-4222-9931-E103CE813B53}" destId="{8BB01895-D2CE-4ED8-896C-023C0214B730}" srcOrd="0" destOrd="0" presId="urn:microsoft.com/office/officeart/2005/8/layout/vList6"/>
    <dgm:cxn modelId="{3AACA3E3-5D40-44BC-81B6-8D9F0BEF1A2B}" type="presOf" srcId="{6CD41C0F-E3DF-4C0A-8241-96BC304B7DF0}" destId="{7303FF41-6CBB-4240-ABBE-97FF31530897}" srcOrd="0" destOrd="0" presId="urn:microsoft.com/office/officeart/2005/8/layout/vList6"/>
    <dgm:cxn modelId="{23AD5EF7-D8C4-433E-B79A-F24ED7B708B6}" srcId="{601CB19D-73E1-4222-9931-E103CE813B53}" destId="{BBDBDCEF-6DBA-4DED-97B6-7A0DEAAF29B7}" srcOrd="0" destOrd="0" parTransId="{CE284BC4-52D7-43CA-9232-07C09F7E2655}" sibTransId="{43275540-88B4-48A1-88AE-ED431328A503}"/>
    <dgm:cxn modelId="{E58D3894-70EC-45C6-9A23-371F9AA4AA84}" type="presParOf" srcId="{8BB01895-D2CE-4ED8-896C-023C0214B730}" destId="{44179F79-667F-4237-B5EA-CDE3A6F6A505}" srcOrd="0" destOrd="0" presId="urn:microsoft.com/office/officeart/2005/8/layout/vList6"/>
    <dgm:cxn modelId="{B52DBE00-6B17-4B60-A7AC-A44B140CEE01}" type="presParOf" srcId="{44179F79-667F-4237-B5EA-CDE3A6F6A505}" destId="{44B4CC8E-4AF8-465A-8EAD-71BCF16B4DD7}" srcOrd="0" destOrd="0" presId="urn:microsoft.com/office/officeart/2005/8/layout/vList6"/>
    <dgm:cxn modelId="{671D6D08-A10E-41E5-845B-707EA3745493}" type="presParOf" srcId="{44179F79-667F-4237-B5EA-CDE3A6F6A505}" destId="{7303FF41-6CBB-4240-ABBE-97FF31530897}"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DAD4958-9262-4212-9B85-6E88D37AD39F}" type="doc">
      <dgm:prSet loTypeId="urn:microsoft.com/office/officeart/2005/8/layout/vList4" loCatId="list" qsTypeId="urn:microsoft.com/office/officeart/2005/8/quickstyle/simple3" qsCatId="simple" csTypeId="urn:microsoft.com/office/officeart/2005/8/colors/colorful1#4" csCatId="colorful" phldr="1"/>
      <dgm:spPr/>
      <dgm:t>
        <a:bodyPr/>
        <a:lstStyle/>
        <a:p>
          <a:endParaRPr lang="ru-RU"/>
        </a:p>
      </dgm:t>
    </dgm:pt>
    <dgm:pt modelId="{7D623EEE-DC0A-46C1-9187-FFB9DEBBC9D2}">
      <dgm:prSet custT="1"/>
      <dgm:spPr/>
      <dgm:t>
        <a:bodyPr/>
        <a:lstStyle/>
        <a:p>
          <a:pPr rtl="0"/>
          <a:r>
            <a:rPr lang="ru-RU" sz="3600" b="1" dirty="0"/>
            <a:t>Наблюдать</a:t>
          </a:r>
          <a:r>
            <a:rPr lang="ru-RU" sz="2800" dirty="0"/>
            <a:t> явления окружающего мира</a:t>
          </a:r>
        </a:p>
      </dgm:t>
    </dgm:pt>
    <dgm:pt modelId="{FDD6419A-EDB3-47DC-BC23-5333B541F951}" type="parTrans" cxnId="{208EF138-83A8-453C-A518-09ACB8492EB0}">
      <dgm:prSet/>
      <dgm:spPr/>
      <dgm:t>
        <a:bodyPr/>
        <a:lstStyle/>
        <a:p>
          <a:endParaRPr lang="ru-RU"/>
        </a:p>
      </dgm:t>
    </dgm:pt>
    <dgm:pt modelId="{930EF98C-901F-4A0A-A475-B7717390AC25}" type="sibTrans" cxnId="{208EF138-83A8-453C-A518-09ACB8492EB0}">
      <dgm:prSet/>
      <dgm:spPr/>
      <dgm:t>
        <a:bodyPr/>
        <a:lstStyle/>
        <a:p>
          <a:endParaRPr lang="ru-RU"/>
        </a:p>
      </dgm:t>
    </dgm:pt>
    <dgm:pt modelId="{685F3A36-E2BB-4A70-A384-F419D3652ADE}">
      <dgm:prSet custT="1"/>
      <dgm:spPr/>
      <dgm:t>
        <a:bodyPr/>
        <a:lstStyle/>
        <a:p>
          <a:pPr rtl="0"/>
          <a:r>
            <a:rPr lang="ru-RU" b="1" dirty="0"/>
            <a:t>Думать</a:t>
          </a:r>
        </a:p>
      </dgm:t>
    </dgm:pt>
    <dgm:pt modelId="{02AA4212-74DB-4712-B770-32F00881CF31}" type="parTrans" cxnId="{6D4F9EAA-6BAC-436D-B175-7150B62FA793}">
      <dgm:prSet/>
      <dgm:spPr/>
      <dgm:t>
        <a:bodyPr/>
        <a:lstStyle/>
        <a:p>
          <a:endParaRPr lang="ru-RU"/>
        </a:p>
      </dgm:t>
    </dgm:pt>
    <dgm:pt modelId="{6B487471-75C6-4E6E-9950-3762B7F574D4}" type="sibTrans" cxnId="{6D4F9EAA-6BAC-436D-B175-7150B62FA793}">
      <dgm:prSet/>
      <dgm:spPr/>
      <dgm:t>
        <a:bodyPr/>
        <a:lstStyle/>
        <a:p>
          <a:endParaRPr lang="ru-RU"/>
        </a:p>
      </dgm:t>
    </dgm:pt>
    <dgm:pt modelId="{53AF6DA0-F8F6-4B28-A1EA-FC640706D91E}">
      <dgm:prSet custT="1"/>
      <dgm:spPr/>
      <dgm:t>
        <a:bodyPr/>
        <a:lstStyle/>
        <a:p>
          <a:pPr rtl="0"/>
          <a:r>
            <a:rPr lang="ru-RU" sz="3600" b="1" dirty="0"/>
            <a:t>Выражать</a:t>
          </a:r>
          <a:r>
            <a:rPr lang="ru-RU" sz="2800" dirty="0"/>
            <a:t> мысль о том, что я вижу, делаю, думаю, наблюдаю</a:t>
          </a:r>
        </a:p>
      </dgm:t>
    </dgm:pt>
    <dgm:pt modelId="{B47DB841-C23A-4C45-8909-F063DCC50611}" type="parTrans" cxnId="{4D30961E-7048-457A-A427-6117DFEA807C}">
      <dgm:prSet/>
      <dgm:spPr/>
      <dgm:t>
        <a:bodyPr/>
        <a:lstStyle/>
        <a:p>
          <a:endParaRPr lang="ru-RU"/>
        </a:p>
      </dgm:t>
    </dgm:pt>
    <dgm:pt modelId="{E9E15F74-D04E-409A-A9ED-93D63692F447}" type="sibTrans" cxnId="{4D30961E-7048-457A-A427-6117DFEA807C}">
      <dgm:prSet/>
      <dgm:spPr/>
      <dgm:t>
        <a:bodyPr/>
        <a:lstStyle/>
        <a:p>
          <a:endParaRPr lang="ru-RU"/>
        </a:p>
      </dgm:t>
    </dgm:pt>
    <dgm:pt modelId="{00F80357-D58C-438F-BAA1-C4AC8576CF65}">
      <dgm:prSet/>
      <dgm:spPr/>
      <dgm:t>
        <a:bodyPr/>
        <a:lstStyle/>
        <a:p>
          <a:pPr rtl="0"/>
          <a:r>
            <a:rPr lang="ru-RU" b="1" dirty="0"/>
            <a:t>Читать</a:t>
          </a:r>
          <a:endParaRPr lang="ru-RU" dirty="0"/>
        </a:p>
      </dgm:t>
    </dgm:pt>
    <dgm:pt modelId="{4F194DAB-7D28-4192-906D-6E3D8D8DE286}" type="parTrans" cxnId="{AF959E9E-3DCF-4C00-92F7-17E8899925D9}">
      <dgm:prSet/>
      <dgm:spPr/>
      <dgm:t>
        <a:bodyPr/>
        <a:lstStyle/>
        <a:p>
          <a:endParaRPr lang="ru-RU"/>
        </a:p>
      </dgm:t>
    </dgm:pt>
    <dgm:pt modelId="{BB18E84A-0DBC-4D10-BD79-3696F67053E6}" type="sibTrans" cxnId="{AF959E9E-3DCF-4C00-92F7-17E8899925D9}">
      <dgm:prSet/>
      <dgm:spPr/>
      <dgm:t>
        <a:bodyPr/>
        <a:lstStyle/>
        <a:p>
          <a:endParaRPr lang="ru-RU"/>
        </a:p>
      </dgm:t>
    </dgm:pt>
    <dgm:pt modelId="{A5F56B02-32B1-435F-B2DF-CFC5C16E75F3}">
      <dgm:prSet/>
      <dgm:spPr/>
      <dgm:t>
        <a:bodyPr/>
        <a:lstStyle/>
        <a:p>
          <a:pPr rtl="0"/>
          <a:r>
            <a:rPr lang="ru-RU" b="1" dirty="0"/>
            <a:t>Писать</a:t>
          </a:r>
          <a:endParaRPr lang="ru-RU" dirty="0"/>
        </a:p>
      </dgm:t>
    </dgm:pt>
    <dgm:pt modelId="{1536D659-22D2-44CC-86B8-404F9E5E90D0}" type="parTrans" cxnId="{714F7BBA-8FCA-4742-A016-5BA8EEAC192F}">
      <dgm:prSet/>
      <dgm:spPr/>
      <dgm:t>
        <a:bodyPr/>
        <a:lstStyle/>
        <a:p>
          <a:endParaRPr lang="ru-RU"/>
        </a:p>
      </dgm:t>
    </dgm:pt>
    <dgm:pt modelId="{2303624D-37FE-4600-825A-91A408FD273D}" type="sibTrans" cxnId="{714F7BBA-8FCA-4742-A016-5BA8EEAC192F}">
      <dgm:prSet/>
      <dgm:spPr/>
      <dgm:t>
        <a:bodyPr/>
        <a:lstStyle/>
        <a:p>
          <a:endParaRPr lang="ru-RU"/>
        </a:p>
      </dgm:t>
    </dgm:pt>
    <dgm:pt modelId="{CE4F4861-9312-479E-9F78-310472BC44C7}" type="pres">
      <dgm:prSet presAssocID="{6DAD4958-9262-4212-9B85-6E88D37AD39F}" presName="linear" presStyleCnt="0">
        <dgm:presLayoutVars>
          <dgm:dir/>
          <dgm:resizeHandles val="exact"/>
        </dgm:presLayoutVars>
      </dgm:prSet>
      <dgm:spPr/>
    </dgm:pt>
    <dgm:pt modelId="{F14A7C04-EAED-4F73-9F42-F1963DC34A13}" type="pres">
      <dgm:prSet presAssocID="{7D623EEE-DC0A-46C1-9187-FFB9DEBBC9D2}" presName="comp" presStyleCnt="0"/>
      <dgm:spPr/>
    </dgm:pt>
    <dgm:pt modelId="{6A1D200B-7833-4AB1-A84D-BB41C4F1970C}" type="pres">
      <dgm:prSet presAssocID="{7D623EEE-DC0A-46C1-9187-FFB9DEBBC9D2}" presName="box" presStyleLbl="node1" presStyleIdx="0" presStyleCnt="5"/>
      <dgm:spPr/>
    </dgm:pt>
    <dgm:pt modelId="{5B46928A-602C-4041-B89B-F7AC45B83E36}" type="pres">
      <dgm:prSet presAssocID="{7D623EEE-DC0A-46C1-9187-FFB9DEBBC9D2}" presName="img" presStyleLbl="fgImgPlace1" presStyleIdx="0" presStyleCnt="5" custScaleX="66077"/>
      <dgm:spPr>
        <a:blipFill rotWithShape="0">
          <a:blip xmlns:r="http://schemas.openxmlformats.org/officeDocument/2006/relationships" r:embed="rId1"/>
          <a:stretch>
            <a:fillRect/>
          </a:stretch>
        </a:blipFill>
      </dgm:spPr>
    </dgm:pt>
    <dgm:pt modelId="{C560B12B-70C0-4506-BA83-7CF20EECD696}" type="pres">
      <dgm:prSet presAssocID="{7D623EEE-DC0A-46C1-9187-FFB9DEBBC9D2}" presName="text" presStyleLbl="node1" presStyleIdx="0" presStyleCnt="5">
        <dgm:presLayoutVars>
          <dgm:bulletEnabled val="1"/>
        </dgm:presLayoutVars>
      </dgm:prSet>
      <dgm:spPr/>
    </dgm:pt>
    <dgm:pt modelId="{31CEBE28-219C-42EB-8BC4-5E4986E4B3E7}" type="pres">
      <dgm:prSet presAssocID="{930EF98C-901F-4A0A-A475-B7717390AC25}" presName="spacer" presStyleCnt="0"/>
      <dgm:spPr/>
    </dgm:pt>
    <dgm:pt modelId="{6FEB0042-A351-46AF-9B72-1C773D6A970B}" type="pres">
      <dgm:prSet presAssocID="{685F3A36-E2BB-4A70-A384-F419D3652ADE}" presName="comp" presStyleCnt="0"/>
      <dgm:spPr/>
    </dgm:pt>
    <dgm:pt modelId="{C0F07C34-639F-48B0-ACD7-78FC95A1D143}" type="pres">
      <dgm:prSet presAssocID="{685F3A36-E2BB-4A70-A384-F419D3652ADE}" presName="box" presStyleLbl="node1" presStyleIdx="1" presStyleCnt="5"/>
      <dgm:spPr/>
    </dgm:pt>
    <dgm:pt modelId="{0527D5D2-860C-43E0-8D2A-7F5A1DF7021B}" type="pres">
      <dgm:prSet presAssocID="{685F3A36-E2BB-4A70-A384-F419D3652ADE}" presName="img" presStyleLbl="fgImgPlace1" presStyleIdx="1" presStyleCnt="5" custScaleX="47671"/>
      <dgm:spPr>
        <a:blipFill rotWithShape="0">
          <a:blip xmlns:r="http://schemas.openxmlformats.org/officeDocument/2006/relationships" r:embed="rId2"/>
          <a:stretch>
            <a:fillRect/>
          </a:stretch>
        </a:blipFill>
      </dgm:spPr>
    </dgm:pt>
    <dgm:pt modelId="{0663E28B-6129-4052-B00F-9AA76516CE94}" type="pres">
      <dgm:prSet presAssocID="{685F3A36-E2BB-4A70-A384-F419D3652ADE}" presName="text" presStyleLbl="node1" presStyleIdx="1" presStyleCnt="5">
        <dgm:presLayoutVars>
          <dgm:bulletEnabled val="1"/>
        </dgm:presLayoutVars>
      </dgm:prSet>
      <dgm:spPr/>
    </dgm:pt>
    <dgm:pt modelId="{48A76D28-07C3-42F2-A6F1-98990AC8015D}" type="pres">
      <dgm:prSet presAssocID="{6B487471-75C6-4E6E-9950-3762B7F574D4}" presName="spacer" presStyleCnt="0"/>
      <dgm:spPr/>
    </dgm:pt>
    <dgm:pt modelId="{D6DE4C4A-599A-4EAF-AE20-868B30AAC577}" type="pres">
      <dgm:prSet presAssocID="{53AF6DA0-F8F6-4B28-A1EA-FC640706D91E}" presName="comp" presStyleCnt="0"/>
      <dgm:spPr/>
    </dgm:pt>
    <dgm:pt modelId="{DCC698F4-1EC7-4B86-A77A-83AE5F6417C0}" type="pres">
      <dgm:prSet presAssocID="{53AF6DA0-F8F6-4B28-A1EA-FC640706D91E}" presName="box" presStyleLbl="node1" presStyleIdx="2" presStyleCnt="5"/>
      <dgm:spPr/>
    </dgm:pt>
    <dgm:pt modelId="{D6369370-47FC-496F-A952-99F58AFEC35D}" type="pres">
      <dgm:prSet presAssocID="{53AF6DA0-F8F6-4B28-A1EA-FC640706D91E}" presName="img" presStyleLbl="fgImgPlace1" presStyleIdx="2" presStyleCnt="5" custScaleX="66077"/>
      <dgm:spPr>
        <a:blipFill rotWithShape="0">
          <a:blip xmlns:r="http://schemas.openxmlformats.org/officeDocument/2006/relationships" r:embed="rId3"/>
          <a:stretch>
            <a:fillRect/>
          </a:stretch>
        </a:blipFill>
      </dgm:spPr>
    </dgm:pt>
    <dgm:pt modelId="{B163CFF3-AB09-4C96-9B72-AAF31443C8E4}" type="pres">
      <dgm:prSet presAssocID="{53AF6DA0-F8F6-4B28-A1EA-FC640706D91E}" presName="text" presStyleLbl="node1" presStyleIdx="2" presStyleCnt="5">
        <dgm:presLayoutVars>
          <dgm:bulletEnabled val="1"/>
        </dgm:presLayoutVars>
      </dgm:prSet>
      <dgm:spPr/>
    </dgm:pt>
    <dgm:pt modelId="{670A4E04-17DE-4CDC-97CF-93F80B4FD143}" type="pres">
      <dgm:prSet presAssocID="{E9E15F74-D04E-409A-A9ED-93D63692F447}" presName="spacer" presStyleCnt="0"/>
      <dgm:spPr/>
    </dgm:pt>
    <dgm:pt modelId="{DA17CE4C-7E51-4D0E-B1A6-903F8478FA59}" type="pres">
      <dgm:prSet presAssocID="{00F80357-D58C-438F-BAA1-C4AC8576CF65}" presName="comp" presStyleCnt="0"/>
      <dgm:spPr/>
    </dgm:pt>
    <dgm:pt modelId="{C67C4078-A491-441B-A8BB-A8991781E19B}" type="pres">
      <dgm:prSet presAssocID="{00F80357-D58C-438F-BAA1-C4AC8576CF65}" presName="box" presStyleLbl="node1" presStyleIdx="3" presStyleCnt="5"/>
      <dgm:spPr/>
    </dgm:pt>
    <dgm:pt modelId="{21EE5A51-CE54-4DFC-B0E7-82C7D8694B30}" type="pres">
      <dgm:prSet presAssocID="{00F80357-D58C-438F-BAA1-C4AC8576CF65}" presName="img" presStyleLbl="fgImgPlace1" presStyleIdx="3" presStyleCnt="5" custScaleX="66077"/>
      <dgm:spPr>
        <a:blipFill rotWithShape="0">
          <a:blip xmlns:r="http://schemas.openxmlformats.org/officeDocument/2006/relationships" r:embed="rId4"/>
          <a:stretch>
            <a:fillRect/>
          </a:stretch>
        </a:blipFill>
      </dgm:spPr>
    </dgm:pt>
    <dgm:pt modelId="{B8294712-C62B-4C16-ABE3-C6B0507E60D5}" type="pres">
      <dgm:prSet presAssocID="{00F80357-D58C-438F-BAA1-C4AC8576CF65}" presName="text" presStyleLbl="node1" presStyleIdx="3" presStyleCnt="5">
        <dgm:presLayoutVars>
          <dgm:bulletEnabled val="1"/>
        </dgm:presLayoutVars>
      </dgm:prSet>
      <dgm:spPr/>
    </dgm:pt>
    <dgm:pt modelId="{7EB9D045-9856-4687-B519-C71079B7662A}" type="pres">
      <dgm:prSet presAssocID="{BB18E84A-0DBC-4D10-BD79-3696F67053E6}" presName="spacer" presStyleCnt="0"/>
      <dgm:spPr/>
    </dgm:pt>
    <dgm:pt modelId="{8A7EC402-D578-478E-B71B-B1E2E4C96DC6}" type="pres">
      <dgm:prSet presAssocID="{A5F56B02-32B1-435F-B2DF-CFC5C16E75F3}" presName="comp" presStyleCnt="0"/>
      <dgm:spPr/>
    </dgm:pt>
    <dgm:pt modelId="{5494F0B2-0A0C-4F69-9C56-67836510510C}" type="pres">
      <dgm:prSet presAssocID="{A5F56B02-32B1-435F-B2DF-CFC5C16E75F3}" presName="box" presStyleLbl="node1" presStyleIdx="4" presStyleCnt="5" custLinFactNeighborX="1001" custLinFactNeighborY="1875"/>
      <dgm:spPr/>
    </dgm:pt>
    <dgm:pt modelId="{D0B0CF66-9124-475C-BE5D-C496956E13FB}" type="pres">
      <dgm:prSet presAssocID="{A5F56B02-32B1-435F-B2DF-CFC5C16E75F3}" presName="img" presStyleLbl="fgImgPlace1" presStyleIdx="4" presStyleCnt="5" custScaleX="65171" custLinFactNeighborX="453" custLinFactNeighborY="-10156"/>
      <dgm:spPr>
        <a:blipFill rotWithShape="0">
          <a:blip xmlns:r="http://schemas.openxmlformats.org/officeDocument/2006/relationships" r:embed="rId5"/>
          <a:stretch>
            <a:fillRect/>
          </a:stretch>
        </a:blipFill>
      </dgm:spPr>
    </dgm:pt>
    <dgm:pt modelId="{61B8B01A-8905-4383-A448-883BB856F7C9}" type="pres">
      <dgm:prSet presAssocID="{A5F56B02-32B1-435F-B2DF-CFC5C16E75F3}" presName="text" presStyleLbl="node1" presStyleIdx="4" presStyleCnt="5">
        <dgm:presLayoutVars>
          <dgm:bulletEnabled val="1"/>
        </dgm:presLayoutVars>
      </dgm:prSet>
      <dgm:spPr/>
    </dgm:pt>
  </dgm:ptLst>
  <dgm:cxnLst>
    <dgm:cxn modelId="{F1031F10-579E-4162-A882-8C0F2FC7D367}" type="presOf" srcId="{00F80357-D58C-438F-BAA1-C4AC8576CF65}" destId="{C67C4078-A491-441B-A8BB-A8991781E19B}" srcOrd="0" destOrd="0" presId="urn:microsoft.com/office/officeart/2005/8/layout/vList4"/>
    <dgm:cxn modelId="{4D30961E-7048-457A-A427-6117DFEA807C}" srcId="{6DAD4958-9262-4212-9B85-6E88D37AD39F}" destId="{53AF6DA0-F8F6-4B28-A1EA-FC640706D91E}" srcOrd="2" destOrd="0" parTransId="{B47DB841-C23A-4C45-8909-F063DCC50611}" sibTransId="{E9E15F74-D04E-409A-A9ED-93D63692F447}"/>
    <dgm:cxn modelId="{17EF7721-F408-4068-A2AA-E2D1BD8943D9}" type="presOf" srcId="{6DAD4958-9262-4212-9B85-6E88D37AD39F}" destId="{CE4F4861-9312-479E-9F78-310472BC44C7}" srcOrd="0" destOrd="0" presId="urn:microsoft.com/office/officeart/2005/8/layout/vList4"/>
    <dgm:cxn modelId="{FCF6B725-1C7F-44F6-A35D-97220F1AF57B}" type="presOf" srcId="{A5F56B02-32B1-435F-B2DF-CFC5C16E75F3}" destId="{61B8B01A-8905-4383-A448-883BB856F7C9}" srcOrd="1" destOrd="0" presId="urn:microsoft.com/office/officeart/2005/8/layout/vList4"/>
    <dgm:cxn modelId="{208EF138-83A8-453C-A518-09ACB8492EB0}" srcId="{6DAD4958-9262-4212-9B85-6E88D37AD39F}" destId="{7D623EEE-DC0A-46C1-9187-FFB9DEBBC9D2}" srcOrd="0" destOrd="0" parTransId="{FDD6419A-EDB3-47DC-BC23-5333B541F951}" sibTransId="{930EF98C-901F-4A0A-A475-B7717390AC25}"/>
    <dgm:cxn modelId="{233F593A-6AEB-4673-8B92-BC0614248E6F}" type="presOf" srcId="{00F80357-D58C-438F-BAA1-C4AC8576CF65}" destId="{B8294712-C62B-4C16-ABE3-C6B0507E60D5}" srcOrd="1" destOrd="0" presId="urn:microsoft.com/office/officeart/2005/8/layout/vList4"/>
    <dgm:cxn modelId="{5B2C3B70-0865-4377-A08C-85CDEA18988A}" type="presOf" srcId="{685F3A36-E2BB-4A70-A384-F419D3652ADE}" destId="{0663E28B-6129-4052-B00F-9AA76516CE94}" srcOrd="1" destOrd="0" presId="urn:microsoft.com/office/officeart/2005/8/layout/vList4"/>
    <dgm:cxn modelId="{6906EF7D-6404-4D34-80DD-E85A4681B19C}" type="presOf" srcId="{7D623EEE-DC0A-46C1-9187-FFB9DEBBC9D2}" destId="{C560B12B-70C0-4506-BA83-7CF20EECD696}" srcOrd="1" destOrd="0" presId="urn:microsoft.com/office/officeart/2005/8/layout/vList4"/>
    <dgm:cxn modelId="{0D557189-EC3E-4B0C-B2FA-8B8A0705D9D6}" type="presOf" srcId="{A5F56B02-32B1-435F-B2DF-CFC5C16E75F3}" destId="{5494F0B2-0A0C-4F69-9C56-67836510510C}" srcOrd="0" destOrd="0" presId="urn:microsoft.com/office/officeart/2005/8/layout/vList4"/>
    <dgm:cxn modelId="{AF959E9E-3DCF-4C00-92F7-17E8899925D9}" srcId="{6DAD4958-9262-4212-9B85-6E88D37AD39F}" destId="{00F80357-D58C-438F-BAA1-C4AC8576CF65}" srcOrd="3" destOrd="0" parTransId="{4F194DAB-7D28-4192-906D-6E3D8D8DE286}" sibTransId="{BB18E84A-0DBC-4D10-BD79-3696F67053E6}"/>
    <dgm:cxn modelId="{6D4F9EAA-6BAC-436D-B175-7150B62FA793}" srcId="{6DAD4958-9262-4212-9B85-6E88D37AD39F}" destId="{685F3A36-E2BB-4A70-A384-F419D3652ADE}" srcOrd="1" destOrd="0" parTransId="{02AA4212-74DB-4712-B770-32F00881CF31}" sibTransId="{6B487471-75C6-4E6E-9950-3762B7F574D4}"/>
    <dgm:cxn modelId="{5903B7AA-2BE0-4DB7-81A0-A7A8F85D34A4}" type="presOf" srcId="{53AF6DA0-F8F6-4B28-A1EA-FC640706D91E}" destId="{B163CFF3-AB09-4C96-9B72-AAF31443C8E4}" srcOrd="1" destOrd="0" presId="urn:microsoft.com/office/officeart/2005/8/layout/vList4"/>
    <dgm:cxn modelId="{714F7BBA-8FCA-4742-A016-5BA8EEAC192F}" srcId="{6DAD4958-9262-4212-9B85-6E88D37AD39F}" destId="{A5F56B02-32B1-435F-B2DF-CFC5C16E75F3}" srcOrd="4" destOrd="0" parTransId="{1536D659-22D2-44CC-86B8-404F9E5E90D0}" sibTransId="{2303624D-37FE-4600-825A-91A408FD273D}"/>
    <dgm:cxn modelId="{3CF363DE-C5CB-4A9B-B24D-7CE6BDABD0D9}" type="presOf" srcId="{685F3A36-E2BB-4A70-A384-F419D3652ADE}" destId="{C0F07C34-639F-48B0-ACD7-78FC95A1D143}" srcOrd="0" destOrd="0" presId="urn:microsoft.com/office/officeart/2005/8/layout/vList4"/>
    <dgm:cxn modelId="{394CC9F7-269F-45D8-9E0D-A82898CBECF9}" type="presOf" srcId="{7D623EEE-DC0A-46C1-9187-FFB9DEBBC9D2}" destId="{6A1D200B-7833-4AB1-A84D-BB41C4F1970C}" srcOrd="0" destOrd="0" presId="urn:microsoft.com/office/officeart/2005/8/layout/vList4"/>
    <dgm:cxn modelId="{3D52F8F8-D932-49D0-A461-075177378A77}" type="presOf" srcId="{53AF6DA0-F8F6-4B28-A1EA-FC640706D91E}" destId="{DCC698F4-1EC7-4B86-A77A-83AE5F6417C0}" srcOrd="0" destOrd="0" presId="urn:microsoft.com/office/officeart/2005/8/layout/vList4"/>
    <dgm:cxn modelId="{CD8FE02B-646F-4950-B456-E080589371FF}" type="presParOf" srcId="{CE4F4861-9312-479E-9F78-310472BC44C7}" destId="{F14A7C04-EAED-4F73-9F42-F1963DC34A13}" srcOrd="0" destOrd="0" presId="urn:microsoft.com/office/officeart/2005/8/layout/vList4"/>
    <dgm:cxn modelId="{E6938696-3233-4D82-BD82-59CA21B1D025}" type="presParOf" srcId="{F14A7C04-EAED-4F73-9F42-F1963DC34A13}" destId="{6A1D200B-7833-4AB1-A84D-BB41C4F1970C}" srcOrd="0" destOrd="0" presId="urn:microsoft.com/office/officeart/2005/8/layout/vList4"/>
    <dgm:cxn modelId="{8CFF4733-BC70-4BC9-A2E2-5FBA15F85F54}" type="presParOf" srcId="{F14A7C04-EAED-4F73-9F42-F1963DC34A13}" destId="{5B46928A-602C-4041-B89B-F7AC45B83E36}" srcOrd="1" destOrd="0" presId="urn:microsoft.com/office/officeart/2005/8/layout/vList4"/>
    <dgm:cxn modelId="{88D5C553-EA98-4344-88A8-F31F34764849}" type="presParOf" srcId="{F14A7C04-EAED-4F73-9F42-F1963DC34A13}" destId="{C560B12B-70C0-4506-BA83-7CF20EECD696}" srcOrd="2" destOrd="0" presId="urn:microsoft.com/office/officeart/2005/8/layout/vList4"/>
    <dgm:cxn modelId="{06990038-35E9-4830-BB73-856BE346AA56}" type="presParOf" srcId="{CE4F4861-9312-479E-9F78-310472BC44C7}" destId="{31CEBE28-219C-42EB-8BC4-5E4986E4B3E7}" srcOrd="1" destOrd="0" presId="urn:microsoft.com/office/officeart/2005/8/layout/vList4"/>
    <dgm:cxn modelId="{F1974F6A-F58A-417D-95D2-F35EE274F27A}" type="presParOf" srcId="{CE4F4861-9312-479E-9F78-310472BC44C7}" destId="{6FEB0042-A351-46AF-9B72-1C773D6A970B}" srcOrd="2" destOrd="0" presId="urn:microsoft.com/office/officeart/2005/8/layout/vList4"/>
    <dgm:cxn modelId="{064793E1-EDC2-43B3-881D-BA769943AFE8}" type="presParOf" srcId="{6FEB0042-A351-46AF-9B72-1C773D6A970B}" destId="{C0F07C34-639F-48B0-ACD7-78FC95A1D143}" srcOrd="0" destOrd="0" presId="urn:microsoft.com/office/officeart/2005/8/layout/vList4"/>
    <dgm:cxn modelId="{A59C5AF3-2593-4FBA-A6CF-24F978DEFBD9}" type="presParOf" srcId="{6FEB0042-A351-46AF-9B72-1C773D6A970B}" destId="{0527D5D2-860C-43E0-8D2A-7F5A1DF7021B}" srcOrd="1" destOrd="0" presId="urn:microsoft.com/office/officeart/2005/8/layout/vList4"/>
    <dgm:cxn modelId="{02614C92-823C-45D9-B05C-2401EC4C721C}" type="presParOf" srcId="{6FEB0042-A351-46AF-9B72-1C773D6A970B}" destId="{0663E28B-6129-4052-B00F-9AA76516CE94}" srcOrd="2" destOrd="0" presId="urn:microsoft.com/office/officeart/2005/8/layout/vList4"/>
    <dgm:cxn modelId="{10FA019A-0C19-4749-9E3A-CCE14581DE2B}" type="presParOf" srcId="{CE4F4861-9312-479E-9F78-310472BC44C7}" destId="{48A76D28-07C3-42F2-A6F1-98990AC8015D}" srcOrd="3" destOrd="0" presId="urn:microsoft.com/office/officeart/2005/8/layout/vList4"/>
    <dgm:cxn modelId="{1FAA8608-7FB0-4162-8356-84B7CCE9E538}" type="presParOf" srcId="{CE4F4861-9312-479E-9F78-310472BC44C7}" destId="{D6DE4C4A-599A-4EAF-AE20-868B30AAC577}" srcOrd="4" destOrd="0" presId="urn:microsoft.com/office/officeart/2005/8/layout/vList4"/>
    <dgm:cxn modelId="{9185DE16-0B41-4861-9910-93E48FC5CFE3}" type="presParOf" srcId="{D6DE4C4A-599A-4EAF-AE20-868B30AAC577}" destId="{DCC698F4-1EC7-4B86-A77A-83AE5F6417C0}" srcOrd="0" destOrd="0" presId="urn:microsoft.com/office/officeart/2005/8/layout/vList4"/>
    <dgm:cxn modelId="{3DB6BD36-A167-44ED-9666-88B4CDB901F0}" type="presParOf" srcId="{D6DE4C4A-599A-4EAF-AE20-868B30AAC577}" destId="{D6369370-47FC-496F-A952-99F58AFEC35D}" srcOrd="1" destOrd="0" presId="urn:microsoft.com/office/officeart/2005/8/layout/vList4"/>
    <dgm:cxn modelId="{DE9DFEE2-EF5E-4CD2-A168-5FC2CC248B93}" type="presParOf" srcId="{D6DE4C4A-599A-4EAF-AE20-868B30AAC577}" destId="{B163CFF3-AB09-4C96-9B72-AAF31443C8E4}" srcOrd="2" destOrd="0" presId="urn:microsoft.com/office/officeart/2005/8/layout/vList4"/>
    <dgm:cxn modelId="{A8C0810B-822D-4182-A441-C631DBFDBFED}" type="presParOf" srcId="{CE4F4861-9312-479E-9F78-310472BC44C7}" destId="{670A4E04-17DE-4CDC-97CF-93F80B4FD143}" srcOrd="5" destOrd="0" presId="urn:microsoft.com/office/officeart/2005/8/layout/vList4"/>
    <dgm:cxn modelId="{E13B5DCD-0786-4E77-8641-B5B18642524A}" type="presParOf" srcId="{CE4F4861-9312-479E-9F78-310472BC44C7}" destId="{DA17CE4C-7E51-4D0E-B1A6-903F8478FA59}" srcOrd="6" destOrd="0" presId="urn:microsoft.com/office/officeart/2005/8/layout/vList4"/>
    <dgm:cxn modelId="{6EB0CABC-9C06-4DE5-983B-66989D285F2B}" type="presParOf" srcId="{DA17CE4C-7E51-4D0E-B1A6-903F8478FA59}" destId="{C67C4078-A491-441B-A8BB-A8991781E19B}" srcOrd="0" destOrd="0" presId="urn:microsoft.com/office/officeart/2005/8/layout/vList4"/>
    <dgm:cxn modelId="{6B996B1E-9381-4ADE-8560-9F632A258503}" type="presParOf" srcId="{DA17CE4C-7E51-4D0E-B1A6-903F8478FA59}" destId="{21EE5A51-CE54-4DFC-B0E7-82C7D8694B30}" srcOrd="1" destOrd="0" presId="urn:microsoft.com/office/officeart/2005/8/layout/vList4"/>
    <dgm:cxn modelId="{5EBE390E-9EFE-4639-8BDD-064A9681F786}" type="presParOf" srcId="{DA17CE4C-7E51-4D0E-B1A6-903F8478FA59}" destId="{B8294712-C62B-4C16-ABE3-C6B0507E60D5}" srcOrd="2" destOrd="0" presId="urn:microsoft.com/office/officeart/2005/8/layout/vList4"/>
    <dgm:cxn modelId="{57B12CAF-34D9-4756-AAD3-12FA4C7A4ADD}" type="presParOf" srcId="{CE4F4861-9312-479E-9F78-310472BC44C7}" destId="{7EB9D045-9856-4687-B519-C71079B7662A}" srcOrd="7" destOrd="0" presId="urn:microsoft.com/office/officeart/2005/8/layout/vList4"/>
    <dgm:cxn modelId="{50F17EC7-CF54-4351-B23F-7CD0AC1C18E3}" type="presParOf" srcId="{CE4F4861-9312-479E-9F78-310472BC44C7}" destId="{8A7EC402-D578-478E-B71B-B1E2E4C96DC6}" srcOrd="8" destOrd="0" presId="urn:microsoft.com/office/officeart/2005/8/layout/vList4"/>
    <dgm:cxn modelId="{979EF675-CD38-45AB-828A-7553EB323E80}" type="presParOf" srcId="{8A7EC402-D578-478E-B71B-B1E2E4C96DC6}" destId="{5494F0B2-0A0C-4F69-9C56-67836510510C}" srcOrd="0" destOrd="0" presId="urn:microsoft.com/office/officeart/2005/8/layout/vList4"/>
    <dgm:cxn modelId="{8B9EF5AA-1C4D-4041-8507-AE24CD75548F}" type="presParOf" srcId="{8A7EC402-D578-478E-B71B-B1E2E4C96DC6}" destId="{D0B0CF66-9124-475C-BE5D-C496956E13FB}" srcOrd="1" destOrd="0" presId="urn:microsoft.com/office/officeart/2005/8/layout/vList4"/>
    <dgm:cxn modelId="{F8861DFA-8201-4A90-9096-944ADE7CEA43}" type="presParOf" srcId="{8A7EC402-D578-478E-B71B-B1E2E4C96DC6}" destId="{61B8B01A-8905-4383-A448-883BB856F7C9}"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F214A5-7948-48DE-8D80-6B87ADC5B3A0}">
      <dsp:nvSpPr>
        <dsp:cNvPr id="0" name=""/>
        <dsp:cNvSpPr/>
      </dsp:nvSpPr>
      <dsp:spPr>
        <a:xfrm>
          <a:off x="0" y="3406931"/>
          <a:ext cx="8229600" cy="1118231"/>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41808" tIns="241808" rIns="241808" bIns="241808" numCol="1" spcCol="1270" anchor="ctr" anchorCtr="0">
          <a:noAutofit/>
        </a:bodyPr>
        <a:lstStyle/>
        <a:p>
          <a:pPr marL="0" lvl="0" indent="0" algn="ctr" defTabSz="1511300" rtl="0">
            <a:lnSpc>
              <a:spcPct val="90000"/>
            </a:lnSpc>
            <a:spcBef>
              <a:spcPct val="0"/>
            </a:spcBef>
            <a:spcAft>
              <a:spcPct val="35000"/>
            </a:spcAft>
            <a:buNone/>
          </a:pPr>
          <a:r>
            <a:rPr lang="ru-RU" sz="3400" b="1" kern="1200" dirty="0"/>
            <a:t>Побуждение </a:t>
          </a:r>
          <a:r>
            <a:rPr lang="ru-RU" sz="3400" kern="1200" dirty="0"/>
            <a:t>искать  новое, совершенствовать процесс</a:t>
          </a:r>
        </a:p>
      </dsp:txBody>
      <dsp:txXfrm>
        <a:off x="0" y="3406931"/>
        <a:ext cx="8229600" cy="1118231"/>
      </dsp:txXfrm>
    </dsp:sp>
    <dsp:sp modelId="{80E8C846-CEFB-49F2-9243-6105CB4509B6}">
      <dsp:nvSpPr>
        <dsp:cNvPr id="0" name=""/>
        <dsp:cNvSpPr/>
      </dsp:nvSpPr>
      <dsp:spPr>
        <a:xfrm rot="10800000">
          <a:off x="0" y="1703865"/>
          <a:ext cx="8229600" cy="1719839"/>
        </a:xfrm>
        <a:prstGeom prst="upArrowCallou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41808" tIns="241808" rIns="241808" bIns="241808" numCol="1" spcCol="1270" anchor="ctr" anchorCtr="0">
          <a:noAutofit/>
        </a:bodyPr>
        <a:lstStyle/>
        <a:p>
          <a:pPr marL="0" lvl="0" indent="0" algn="ctr" defTabSz="1511300" rtl="0">
            <a:lnSpc>
              <a:spcPct val="90000"/>
            </a:lnSpc>
            <a:spcBef>
              <a:spcPct val="0"/>
            </a:spcBef>
            <a:spcAft>
              <a:spcPct val="35000"/>
            </a:spcAft>
            <a:buNone/>
          </a:pPr>
          <a:r>
            <a:rPr lang="ru-RU" sz="3400" b="1" kern="1200" dirty="0"/>
            <a:t>Осмысление</a:t>
          </a:r>
          <a:r>
            <a:rPr lang="ru-RU" sz="3400" kern="1200" dirty="0"/>
            <a:t> этих зависимостей</a:t>
          </a:r>
        </a:p>
      </dsp:txBody>
      <dsp:txXfrm rot="10800000">
        <a:off x="0" y="1703865"/>
        <a:ext cx="8229600" cy="1117500"/>
      </dsp:txXfrm>
    </dsp:sp>
    <dsp:sp modelId="{745D94EB-97BF-4DC7-838D-8E55DC5C5B00}">
      <dsp:nvSpPr>
        <dsp:cNvPr id="0" name=""/>
        <dsp:cNvSpPr/>
      </dsp:nvSpPr>
      <dsp:spPr>
        <a:xfrm rot="10800000">
          <a:off x="0" y="799"/>
          <a:ext cx="8229600" cy="1719839"/>
        </a:xfrm>
        <a:prstGeom prst="upArrowCallou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41808" tIns="241808" rIns="241808" bIns="241808" numCol="1" spcCol="1270" anchor="ctr" anchorCtr="0">
          <a:noAutofit/>
        </a:bodyPr>
        <a:lstStyle/>
        <a:p>
          <a:pPr marL="0" lvl="0" indent="0" algn="ctr" defTabSz="1511300" rtl="0">
            <a:lnSpc>
              <a:spcPct val="90000"/>
            </a:lnSpc>
            <a:spcBef>
              <a:spcPct val="0"/>
            </a:spcBef>
            <a:spcAft>
              <a:spcPct val="35000"/>
            </a:spcAft>
            <a:buNone/>
          </a:pPr>
          <a:r>
            <a:rPr lang="ru-RU" sz="3400" b="1" kern="1200" dirty="0"/>
            <a:t>Выявление</a:t>
          </a:r>
          <a:r>
            <a:rPr lang="ru-RU" sz="3400" kern="1200" dirty="0"/>
            <a:t> зависимостей между педагогическими явлениями</a:t>
          </a:r>
        </a:p>
      </dsp:txBody>
      <dsp:txXfrm rot="10800000">
        <a:off x="0" y="799"/>
        <a:ext cx="8229600" cy="11175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AA6EDB-FB62-4962-8A27-BD363CCC5FBB}">
      <dsp:nvSpPr>
        <dsp:cNvPr id="0" name=""/>
        <dsp:cNvSpPr/>
      </dsp:nvSpPr>
      <dsp:spPr>
        <a:xfrm>
          <a:off x="82359" y="0"/>
          <a:ext cx="4050506" cy="4525963"/>
        </a:xfrm>
        <a:prstGeom prst="roundRect">
          <a:avLst>
            <a:gd name="adj" fmla="val 10000"/>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2024" tIns="192024" rIns="192024" bIns="192024" numCol="1" spcCol="1270" anchor="ctr" anchorCtr="0">
          <a:noAutofit/>
        </a:bodyPr>
        <a:lstStyle/>
        <a:p>
          <a:pPr marL="0" lvl="0" indent="0" algn="ctr" defTabSz="1200150" rtl="0">
            <a:lnSpc>
              <a:spcPct val="90000"/>
            </a:lnSpc>
            <a:spcBef>
              <a:spcPct val="0"/>
            </a:spcBef>
            <a:spcAft>
              <a:spcPct val="35000"/>
            </a:spcAft>
            <a:buNone/>
          </a:pPr>
          <a:endParaRPr lang="ru-RU" sz="2700" kern="1200" dirty="0"/>
        </a:p>
        <a:p>
          <a:pPr marL="0" lvl="0" indent="0" algn="ctr" defTabSz="1200150" rtl="0">
            <a:lnSpc>
              <a:spcPct val="90000"/>
            </a:lnSpc>
            <a:spcBef>
              <a:spcPct val="0"/>
            </a:spcBef>
            <a:spcAft>
              <a:spcPct val="35000"/>
            </a:spcAft>
            <a:buNone/>
          </a:pPr>
          <a:endParaRPr lang="ru-RU" sz="2700" kern="1200"/>
        </a:p>
        <a:p>
          <a:pPr marL="0" lvl="0" indent="0" algn="ctr" defTabSz="1200150" rtl="0">
            <a:lnSpc>
              <a:spcPct val="90000"/>
            </a:lnSpc>
            <a:spcBef>
              <a:spcPct val="0"/>
            </a:spcBef>
            <a:spcAft>
              <a:spcPct val="35000"/>
            </a:spcAft>
            <a:buNone/>
          </a:pPr>
          <a:r>
            <a:rPr lang="ru-RU" sz="2700" kern="1200"/>
            <a:t>Знания</a:t>
          </a:r>
          <a:endParaRPr lang="ru-RU" sz="2700" kern="1200" dirty="0"/>
        </a:p>
      </dsp:txBody>
      <dsp:txXfrm>
        <a:off x="82359" y="1810385"/>
        <a:ext cx="4050506" cy="1810385"/>
      </dsp:txXfrm>
    </dsp:sp>
    <dsp:sp modelId="{DAED228E-0A9E-4869-AD1C-6CE0608E8B71}">
      <dsp:nvSpPr>
        <dsp:cNvPr id="0" name=""/>
        <dsp:cNvSpPr/>
      </dsp:nvSpPr>
      <dsp:spPr>
        <a:xfrm>
          <a:off x="874436" y="28605"/>
          <a:ext cx="2164683" cy="2903486"/>
        </a:xfrm>
        <a:prstGeom prst="flowChartProcess">
          <a:avLst/>
        </a:prstGeom>
        <a:blipFill rotWithShape="0">
          <a:blip xmlns:r="http://schemas.openxmlformats.org/officeDocument/2006/relationships" r:embed="rId1"/>
          <a:stretch>
            <a:fillRect/>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B1EC9A69-7DCA-47CE-BAF1-9A3B5D813429}">
      <dsp:nvSpPr>
        <dsp:cNvPr id="0" name=""/>
        <dsp:cNvSpPr/>
      </dsp:nvSpPr>
      <dsp:spPr>
        <a:xfrm>
          <a:off x="4179093" y="28581"/>
          <a:ext cx="4050506" cy="4525963"/>
        </a:xfrm>
        <a:prstGeom prst="roundRect">
          <a:avLst>
            <a:gd name="adj" fmla="val 1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2024" tIns="192024" rIns="192024" bIns="192024" numCol="1" spcCol="1270" anchor="ctr" anchorCtr="0">
          <a:noAutofit/>
        </a:bodyPr>
        <a:lstStyle/>
        <a:p>
          <a:pPr marL="0" lvl="0" indent="0" algn="ctr" defTabSz="1200150" rtl="0">
            <a:lnSpc>
              <a:spcPct val="90000"/>
            </a:lnSpc>
            <a:spcBef>
              <a:spcPct val="0"/>
            </a:spcBef>
            <a:spcAft>
              <a:spcPct val="35000"/>
            </a:spcAft>
            <a:buNone/>
          </a:pPr>
          <a:endParaRPr lang="ru-RU" sz="2700" kern="1200" dirty="0"/>
        </a:p>
        <a:p>
          <a:pPr marL="0" lvl="0" indent="0" algn="ctr" defTabSz="1200150" rtl="0">
            <a:lnSpc>
              <a:spcPct val="90000"/>
            </a:lnSpc>
            <a:spcBef>
              <a:spcPct val="0"/>
            </a:spcBef>
            <a:spcAft>
              <a:spcPct val="35000"/>
            </a:spcAft>
            <a:buNone/>
          </a:pPr>
          <a:endParaRPr lang="ru-RU" sz="2700" kern="1200" dirty="0"/>
        </a:p>
        <a:p>
          <a:pPr marL="0" lvl="0" indent="0" algn="ctr" defTabSz="1200150" rtl="0">
            <a:lnSpc>
              <a:spcPct val="90000"/>
            </a:lnSpc>
            <a:spcBef>
              <a:spcPct val="0"/>
            </a:spcBef>
            <a:spcAft>
              <a:spcPct val="35000"/>
            </a:spcAft>
            <a:buNone/>
          </a:pPr>
          <a:r>
            <a:rPr lang="ru-RU" sz="2700" kern="1200" dirty="0"/>
            <a:t>Умение учиться</a:t>
          </a:r>
        </a:p>
      </dsp:txBody>
      <dsp:txXfrm>
        <a:off x="4179093" y="1838966"/>
        <a:ext cx="4050506" cy="1810385"/>
      </dsp:txXfrm>
    </dsp:sp>
    <dsp:sp modelId="{2F2D8940-04AF-46DD-9567-71DF08FD6566}">
      <dsp:nvSpPr>
        <dsp:cNvPr id="0" name=""/>
        <dsp:cNvSpPr/>
      </dsp:nvSpPr>
      <dsp:spPr>
        <a:xfrm>
          <a:off x="5118476" y="205902"/>
          <a:ext cx="2308690" cy="2759478"/>
        </a:xfrm>
        <a:prstGeom prst="flowChartProcess">
          <a:avLst/>
        </a:prstGeom>
        <a:blipFill rotWithShape="0">
          <a:blip xmlns:r="http://schemas.openxmlformats.org/officeDocument/2006/relationships" r:embed="rId2"/>
          <a:stretch>
            <a:fillRect/>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92C60D9A-DEC9-431E-AF84-CD843AF118F8}">
      <dsp:nvSpPr>
        <dsp:cNvPr id="0" name=""/>
        <dsp:cNvSpPr/>
      </dsp:nvSpPr>
      <dsp:spPr>
        <a:xfrm>
          <a:off x="329183" y="3620770"/>
          <a:ext cx="7571232" cy="678894"/>
        </a:xfrm>
        <a:prstGeom prst="leftRightArrow">
          <a:avLst/>
        </a:prstGeom>
        <a:gradFill rotWithShape="0">
          <a:gsLst>
            <a:gs pos="0">
              <a:schemeClr val="accent2">
                <a:tint val="40000"/>
                <a:hueOff val="0"/>
                <a:satOff val="0"/>
                <a:lumOff val="0"/>
                <a:alphaOff val="0"/>
                <a:tint val="50000"/>
                <a:satMod val="300000"/>
              </a:schemeClr>
            </a:gs>
            <a:gs pos="35000">
              <a:schemeClr val="accent2">
                <a:tint val="40000"/>
                <a:hueOff val="0"/>
                <a:satOff val="0"/>
                <a:lumOff val="0"/>
                <a:alphaOff val="0"/>
                <a:tint val="37000"/>
                <a:satMod val="300000"/>
              </a:schemeClr>
            </a:gs>
            <a:gs pos="100000">
              <a:schemeClr val="accent2">
                <a:tint val="40000"/>
                <a:hueOff val="0"/>
                <a:satOff val="0"/>
                <a:lumOff val="0"/>
                <a:alphaOff val="0"/>
                <a:tint val="15000"/>
                <a:satMod val="350000"/>
              </a:schemeClr>
            </a:gs>
          </a:gsLst>
          <a:lin ang="16200000" scaled="1"/>
        </a:gra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1">
          <a:scrgbClr r="0" g="0" b="0"/>
        </a:lnRef>
        <a:fillRef idx="2">
          <a:scrgbClr r="0" g="0" b="0"/>
        </a:fillRef>
        <a:effectRef idx="1">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03FF41-6CBB-4240-ABBE-97FF31530897}">
      <dsp:nvSpPr>
        <dsp:cNvPr id="0" name=""/>
        <dsp:cNvSpPr/>
      </dsp:nvSpPr>
      <dsp:spPr>
        <a:xfrm>
          <a:off x="3291839" y="0"/>
          <a:ext cx="4937760" cy="4525963"/>
        </a:xfrm>
        <a:prstGeom prst="rightArrow">
          <a:avLst>
            <a:gd name="adj1" fmla="val 75000"/>
            <a:gd name="adj2" fmla="val 50000"/>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marL="0" marR="0" lvl="1" indent="0" algn="l" defTabSz="914400" rtl="0" eaLnBrk="1" fontAlgn="auto" latinLnBrk="0" hangingPunct="1">
            <a:lnSpc>
              <a:spcPct val="100000"/>
            </a:lnSpc>
            <a:spcBef>
              <a:spcPct val="0"/>
            </a:spcBef>
            <a:spcAft>
              <a:spcPts val="0"/>
            </a:spcAft>
            <a:buClrTx/>
            <a:buSzTx/>
            <a:buFontTx/>
            <a:buNone/>
            <a:tabLst/>
            <a:defRPr/>
          </a:pPr>
          <a:r>
            <a:rPr lang="ru-RU" sz="6200" b="1" kern="1200" dirty="0"/>
            <a:t>Научить учиться</a:t>
          </a:r>
          <a:endParaRPr lang="ru-RU" sz="6200" kern="1200" dirty="0"/>
        </a:p>
      </dsp:txBody>
      <dsp:txXfrm>
        <a:off x="3291839" y="0"/>
        <a:ext cx="4937760" cy="4525963"/>
      </dsp:txXfrm>
    </dsp:sp>
    <dsp:sp modelId="{44B4CC8E-4AF8-465A-8EAD-71BCF16B4DD7}">
      <dsp:nvSpPr>
        <dsp:cNvPr id="0" name=""/>
        <dsp:cNvSpPr/>
      </dsp:nvSpPr>
      <dsp:spPr>
        <a:xfrm>
          <a:off x="0" y="0"/>
          <a:ext cx="3291840" cy="4525963"/>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1920" tIns="60960" rIns="121920" bIns="60960" numCol="1" spcCol="1270" anchor="ctr" anchorCtr="0">
          <a:noAutofit/>
        </a:bodyPr>
        <a:lstStyle/>
        <a:p>
          <a:pPr marL="0" lvl="0" indent="0" algn="ctr" defTabSz="1422400" rtl="0">
            <a:lnSpc>
              <a:spcPct val="90000"/>
            </a:lnSpc>
            <a:spcBef>
              <a:spcPct val="0"/>
            </a:spcBef>
            <a:spcAft>
              <a:spcPct val="35000"/>
            </a:spcAft>
            <a:buNone/>
          </a:pPr>
          <a:r>
            <a:rPr lang="ru-RU" sz="3200" kern="1200" dirty="0"/>
            <a:t>Научить детей пользоваться инструментом, с помощью которого человек всю жизнь овладевает знаниями</a:t>
          </a:r>
        </a:p>
      </dsp:txBody>
      <dsp:txXfrm>
        <a:off x="0" y="0"/>
        <a:ext cx="3291840" cy="452596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1D200B-7833-4AB1-A84D-BB41C4F1970C}">
      <dsp:nvSpPr>
        <dsp:cNvPr id="0" name=""/>
        <dsp:cNvSpPr/>
      </dsp:nvSpPr>
      <dsp:spPr>
        <a:xfrm>
          <a:off x="0" y="0"/>
          <a:ext cx="8229600" cy="837568"/>
        </a:xfrm>
        <a:prstGeom prst="roundRect">
          <a:avLst>
            <a:gd name="adj" fmla="val 10000"/>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7160" tIns="137160" rIns="137160" bIns="137160" numCol="1" spcCol="1270" anchor="ctr" anchorCtr="0">
          <a:noAutofit/>
        </a:bodyPr>
        <a:lstStyle/>
        <a:p>
          <a:pPr marL="0" lvl="0" indent="0" algn="l" defTabSz="1600200" rtl="0">
            <a:lnSpc>
              <a:spcPct val="90000"/>
            </a:lnSpc>
            <a:spcBef>
              <a:spcPct val="0"/>
            </a:spcBef>
            <a:spcAft>
              <a:spcPct val="35000"/>
            </a:spcAft>
            <a:buNone/>
          </a:pPr>
          <a:r>
            <a:rPr lang="ru-RU" sz="3600" b="1" kern="1200" dirty="0"/>
            <a:t>Наблюдать</a:t>
          </a:r>
          <a:r>
            <a:rPr lang="ru-RU" sz="2800" kern="1200" dirty="0"/>
            <a:t> явления окружающего мира</a:t>
          </a:r>
        </a:p>
      </dsp:txBody>
      <dsp:txXfrm>
        <a:off x="1729676" y="0"/>
        <a:ext cx="6499923" cy="837568"/>
      </dsp:txXfrm>
    </dsp:sp>
    <dsp:sp modelId="{5B46928A-602C-4041-B89B-F7AC45B83E36}">
      <dsp:nvSpPr>
        <dsp:cNvPr id="0" name=""/>
        <dsp:cNvSpPr/>
      </dsp:nvSpPr>
      <dsp:spPr>
        <a:xfrm>
          <a:off x="362929" y="83756"/>
          <a:ext cx="1087574" cy="670054"/>
        </a:xfrm>
        <a:prstGeom prst="roundRect">
          <a:avLst>
            <a:gd name="adj" fmla="val 10000"/>
          </a:avLst>
        </a:prstGeom>
        <a:blipFill rotWithShape="0">
          <a:blip xmlns:r="http://schemas.openxmlformats.org/officeDocument/2006/relationships" r:embed="rId1"/>
          <a:stretch>
            <a:fillRect/>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C0F07C34-639F-48B0-ACD7-78FC95A1D143}">
      <dsp:nvSpPr>
        <dsp:cNvPr id="0" name=""/>
        <dsp:cNvSpPr/>
      </dsp:nvSpPr>
      <dsp:spPr>
        <a:xfrm>
          <a:off x="0" y="921325"/>
          <a:ext cx="8229600" cy="837568"/>
        </a:xfrm>
        <a:prstGeom prst="roundRect">
          <a:avLst>
            <a:gd name="adj" fmla="val 1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7160" tIns="137160" rIns="137160" bIns="137160" numCol="1" spcCol="1270" anchor="ctr" anchorCtr="0">
          <a:noAutofit/>
        </a:bodyPr>
        <a:lstStyle/>
        <a:p>
          <a:pPr marL="0" lvl="0" indent="0" algn="l" defTabSz="1600200" rtl="0">
            <a:lnSpc>
              <a:spcPct val="90000"/>
            </a:lnSpc>
            <a:spcBef>
              <a:spcPct val="0"/>
            </a:spcBef>
            <a:spcAft>
              <a:spcPct val="35000"/>
            </a:spcAft>
            <a:buNone/>
          </a:pPr>
          <a:r>
            <a:rPr lang="ru-RU" sz="3600" b="1" kern="1200" dirty="0"/>
            <a:t>Думать</a:t>
          </a:r>
        </a:p>
      </dsp:txBody>
      <dsp:txXfrm>
        <a:off x="1729676" y="921325"/>
        <a:ext cx="6499923" cy="837568"/>
      </dsp:txXfrm>
    </dsp:sp>
    <dsp:sp modelId="{0527D5D2-860C-43E0-8D2A-7F5A1DF7021B}">
      <dsp:nvSpPr>
        <dsp:cNvPr id="0" name=""/>
        <dsp:cNvSpPr/>
      </dsp:nvSpPr>
      <dsp:spPr>
        <a:xfrm>
          <a:off x="514403" y="1005082"/>
          <a:ext cx="784626" cy="670054"/>
        </a:xfrm>
        <a:prstGeom prst="roundRect">
          <a:avLst>
            <a:gd name="adj" fmla="val 10000"/>
          </a:avLst>
        </a:prstGeom>
        <a:blipFill rotWithShape="0">
          <a:blip xmlns:r="http://schemas.openxmlformats.org/officeDocument/2006/relationships" r:embed="rId2"/>
          <a:stretch>
            <a:fillRect/>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DCC698F4-1EC7-4B86-A77A-83AE5F6417C0}">
      <dsp:nvSpPr>
        <dsp:cNvPr id="0" name=""/>
        <dsp:cNvSpPr/>
      </dsp:nvSpPr>
      <dsp:spPr>
        <a:xfrm>
          <a:off x="0" y="1842650"/>
          <a:ext cx="8229600" cy="837568"/>
        </a:xfrm>
        <a:prstGeom prst="roundRect">
          <a:avLst>
            <a:gd name="adj" fmla="val 10000"/>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7160" tIns="137160" rIns="137160" bIns="137160" numCol="1" spcCol="1270" anchor="ctr" anchorCtr="0">
          <a:noAutofit/>
        </a:bodyPr>
        <a:lstStyle/>
        <a:p>
          <a:pPr marL="0" lvl="0" indent="0" algn="l" defTabSz="1600200" rtl="0">
            <a:lnSpc>
              <a:spcPct val="90000"/>
            </a:lnSpc>
            <a:spcBef>
              <a:spcPct val="0"/>
            </a:spcBef>
            <a:spcAft>
              <a:spcPct val="35000"/>
            </a:spcAft>
            <a:buNone/>
          </a:pPr>
          <a:r>
            <a:rPr lang="ru-RU" sz="3600" b="1" kern="1200" dirty="0"/>
            <a:t>Выражать</a:t>
          </a:r>
          <a:r>
            <a:rPr lang="ru-RU" sz="2800" kern="1200" dirty="0"/>
            <a:t> мысль о том, что я вижу, делаю, думаю, наблюдаю</a:t>
          </a:r>
        </a:p>
      </dsp:txBody>
      <dsp:txXfrm>
        <a:off x="1729676" y="1842650"/>
        <a:ext cx="6499923" cy="837568"/>
      </dsp:txXfrm>
    </dsp:sp>
    <dsp:sp modelId="{D6369370-47FC-496F-A952-99F58AFEC35D}">
      <dsp:nvSpPr>
        <dsp:cNvPr id="0" name=""/>
        <dsp:cNvSpPr/>
      </dsp:nvSpPr>
      <dsp:spPr>
        <a:xfrm>
          <a:off x="362929" y="1926407"/>
          <a:ext cx="1087574" cy="670054"/>
        </a:xfrm>
        <a:prstGeom prst="roundRect">
          <a:avLst>
            <a:gd name="adj" fmla="val 10000"/>
          </a:avLst>
        </a:prstGeom>
        <a:blipFill rotWithShape="0">
          <a:blip xmlns:r="http://schemas.openxmlformats.org/officeDocument/2006/relationships" r:embed="rId3"/>
          <a:stretch>
            <a:fillRect/>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C67C4078-A491-441B-A8BB-A8991781E19B}">
      <dsp:nvSpPr>
        <dsp:cNvPr id="0" name=""/>
        <dsp:cNvSpPr/>
      </dsp:nvSpPr>
      <dsp:spPr>
        <a:xfrm>
          <a:off x="0" y="2763975"/>
          <a:ext cx="8229600" cy="837568"/>
        </a:xfrm>
        <a:prstGeom prst="roundRect">
          <a:avLst>
            <a:gd name="adj" fmla="val 10000"/>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4780" tIns="144780" rIns="144780" bIns="144780" numCol="1" spcCol="1270" anchor="ctr" anchorCtr="0">
          <a:noAutofit/>
        </a:bodyPr>
        <a:lstStyle/>
        <a:p>
          <a:pPr marL="0" lvl="0" indent="0" algn="l" defTabSz="1689100" rtl="0">
            <a:lnSpc>
              <a:spcPct val="90000"/>
            </a:lnSpc>
            <a:spcBef>
              <a:spcPct val="0"/>
            </a:spcBef>
            <a:spcAft>
              <a:spcPct val="35000"/>
            </a:spcAft>
            <a:buNone/>
          </a:pPr>
          <a:r>
            <a:rPr lang="ru-RU" sz="3800" b="1" kern="1200" dirty="0"/>
            <a:t>Читать</a:t>
          </a:r>
          <a:endParaRPr lang="ru-RU" sz="3800" kern="1200" dirty="0"/>
        </a:p>
      </dsp:txBody>
      <dsp:txXfrm>
        <a:off x="1729676" y="2763975"/>
        <a:ext cx="6499923" cy="837568"/>
      </dsp:txXfrm>
    </dsp:sp>
    <dsp:sp modelId="{21EE5A51-CE54-4DFC-B0E7-82C7D8694B30}">
      <dsp:nvSpPr>
        <dsp:cNvPr id="0" name=""/>
        <dsp:cNvSpPr/>
      </dsp:nvSpPr>
      <dsp:spPr>
        <a:xfrm>
          <a:off x="362929" y="2847732"/>
          <a:ext cx="1087574" cy="670054"/>
        </a:xfrm>
        <a:prstGeom prst="roundRect">
          <a:avLst>
            <a:gd name="adj" fmla="val 10000"/>
          </a:avLst>
        </a:prstGeom>
        <a:blipFill rotWithShape="0">
          <a:blip xmlns:r="http://schemas.openxmlformats.org/officeDocument/2006/relationships" r:embed="rId4"/>
          <a:stretch>
            <a:fillRect/>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5494F0B2-0A0C-4F69-9C56-67836510510C}">
      <dsp:nvSpPr>
        <dsp:cNvPr id="0" name=""/>
        <dsp:cNvSpPr/>
      </dsp:nvSpPr>
      <dsp:spPr>
        <a:xfrm>
          <a:off x="0" y="3688394"/>
          <a:ext cx="8229600" cy="837568"/>
        </a:xfrm>
        <a:prstGeom prst="roundRect">
          <a:avLst>
            <a:gd name="adj" fmla="val 10000"/>
          </a:avLst>
        </a:prstGeom>
        <a:gradFill rotWithShape="0">
          <a:gsLst>
            <a:gs pos="0">
              <a:schemeClr val="accent6">
                <a:hueOff val="0"/>
                <a:satOff val="0"/>
                <a:lumOff val="0"/>
                <a:alphaOff val="0"/>
                <a:tint val="50000"/>
                <a:satMod val="300000"/>
              </a:schemeClr>
            </a:gs>
            <a:gs pos="35000">
              <a:schemeClr val="accent6">
                <a:hueOff val="0"/>
                <a:satOff val="0"/>
                <a:lumOff val="0"/>
                <a:alphaOff val="0"/>
                <a:tint val="37000"/>
                <a:satMod val="300000"/>
              </a:schemeClr>
            </a:gs>
            <a:gs pos="100000">
              <a:schemeClr val="accent6">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4780" tIns="144780" rIns="144780" bIns="144780" numCol="1" spcCol="1270" anchor="ctr" anchorCtr="0">
          <a:noAutofit/>
        </a:bodyPr>
        <a:lstStyle/>
        <a:p>
          <a:pPr marL="0" lvl="0" indent="0" algn="l" defTabSz="1689100" rtl="0">
            <a:lnSpc>
              <a:spcPct val="90000"/>
            </a:lnSpc>
            <a:spcBef>
              <a:spcPct val="0"/>
            </a:spcBef>
            <a:spcAft>
              <a:spcPct val="35000"/>
            </a:spcAft>
            <a:buNone/>
          </a:pPr>
          <a:r>
            <a:rPr lang="ru-RU" sz="3800" b="1" kern="1200" dirty="0"/>
            <a:t>Писать</a:t>
          </a:r>
          <a:endParaRPr lang="ru-RU" sz="3800" kern="1200" dirty="0"/>
        </a:p>
      </dsp:txBody>
      <dsp:txXfrm>
        <a:off x="1729676" y="3688394"/>
        <a:ext cx="6499923" cy="837568"/>
      </dsp:txXfrm>
    </dsp:sp>
    <dsp:sp modelId="{D0B0CF66-9124-475C-BE5D-C496956E13FB}">
      <dsp:nvSpPr>
        <dsp:cNvPr id="0" name=""/>
        <dsp:cNvSpPr/>
      </dsp:nvSpPr>
      <dsp:spPr>
        <a:xfrm>
          <a:off x="377841" y="3701006"/>
          <a:ext cx="1072662" cy="670054"/>
        </a:xfrm>
        <a:prstGeom prst="roundRect">
          <a:avLst>
            <a:gd name="adj" fmla="val 10000"/>
          </a:avLst>
        </a:prstGeom>
        <a:blipFill rotWithShape="0">
          <a:blip xmlns:r="http://schemas.openxmlformats.org/officeDocument/2006/relationships" r:embed="rId5"/>
          <a:stretch>
            <a:fillRect/>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9443A410-FFA4-41D8-93EF-1FEFE2901A57}" type="datetimeFigureOut">
              <a:rPr lang="ru-RU" smtClean="0"/>
              <a:pPr/>
              <a:t>10.01.2021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6D78E5A-9607-4A5E-82A3-E1279C38179B}"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9443A410-FFA4-41D8-93EF-1FEFE2901A57}" type="datetimeFigureOut">
              <a:rPr lang="ru-RU" smtClean="0"/>
              <a:pPr/>
              <a:t>10.01.2021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6D78E5A-9607-4A5E-82A3-E1279C38179B}"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9443A410-FFA4-41D8-93EF-1FEFE2901A57}" type="datetimeFigureOut">
              <a:rPr lang="ru-RU" smtClean="0"/>
              <a:pPr/>
              <a:t>10.01.2021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6D78E5A-9607-4A5E-82A3-E1279C38179B}"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9443A410-FFA4-41D8-93EF-1FEFE2901A57}" type="datetimeFigureOut">
              <a:rPr lang="ru-RU" smtClean="0"/>
              <a:pPr/>
              <a:t>10.01.2021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6D78E5A-9607-4A5E-82A3-E1279C38179B}"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9443A410-FFA4-41D8-93EF-1FEFE2901A57}" type="datetimeFigureOut">
              <a:rPr lang="ru-RU" smtClean="0"/>
              <a:pPr/>
              <a:t>10.01.2021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6D78E5A-9607-4A5E-82A3-E1279C38179B}"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9443A410-FFA4-41D8-93EF-1FEFE2901A57}" type="datetimeFigureOut">
              <a:rPr lang="ru-RU" smtClean="0"/>
              <a:pPr/>
              <a:t>10.01.2021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6D78E5A-9607-4A5E-82A3-E1279C38179B}"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9443A410-FFA4-41D8-93EF-1FEFE2901A57}" type="datetimeFigureOut">
              <a:rPr lang="ru-RU" smtClean="0"/>
              <a:pPr/>
              <a:t>10.01.2021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6D78E5A-9607-4A5E-82A3-E1279C38179B}"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9443A410-FFA4-41D8-93EF-1FEFE2901A57}" type="datetimeFigureOut">
              <a:rPr lang="ru-RU" smtClean="0"/>
              <a:pPr/>
              <a:t>10.01.2021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6D78E5A-9607-4A5E-82A3-E1279C38179B}"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443A410-FFA4-41D8-93EF-1FEFE2901A57}" type="datetimeFigureOut">
              <a:rPr lang="ru-RU" smtClean="0"/>
              <a:pPr/>
              <a:t>10.01.2021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6D78E5A-9607-4A5E-82A3-E1279C38179B}"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9443A410-FFA4-41D8-93EF-1FEFE2901A57}" type="datetimeFigureOut">
              <a:rPr lang="ru-RU" smtClean="0"/>
              <a:pPr/>
              <a:t>10.01.2021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6D78E5A-9607-4A5E-82A3-E1279C38179B}"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9443A410-FFA4-41D8-93EF-1FEFE2901A57}" type="datetimeFigureOut">
              <a:rPr lang="ru-RU" smtClean="0"/>
              <a:pPr/>
              <a:t>10.01.2021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6D78E5A-9607-4A5E-82A3-E1279C38179B}"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43A410-FFA4-41D8-93EF-1FEFE2901A57}" type="datetimeFigureOut">
              <a:rPr lang="ru-RU" smtClean="0"/>
              <a:pPr/>
              <a:t>10.01.2021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D78E5A-9607-4A5E-82A3-E1279C38179B}"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0.gi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2.gi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2.gi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2.gi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3.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0.xml.rels><?xml version="1.0" encoding="UTF-8" standalone="yes"?>
<Relationships xmlns="http://schemas.openxmlformats.org/package/2006/relationships"><Relationship Id="rId2" Type="http://schemas.openxmlformats.org/officeDocument/2006/relationships/image" Target="../media/image34.gi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5.w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6.gi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s://www.youtube.com/channel/UCtL-WlPKAOLdn4XkfGmv_Tg" TargetMode="External"/><Relationship Id="rId2" Type="http://schemas.openxmlformats.org/officeDocument/2006/relationships/hyperlink" Target="http://pednavigator.ru/" TargetMode="Externa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55576" y="1484784"/>
            <a:ext cx="7990656" cy="3051771"/>
          </a:xfrm>
        </p:spPr>
        <p:txBody>
          <a:bodyPr>
            <a:normAutofit/>
          </a:bodyPr>
          <a:lstStyle/>
          <a:p>
            <a:r>
              <a:rPr lang="ru-RU" dirty="0"/>
              <a:t>В.А. Сухомлинский  о новом образовательном стандарте</a:t>
            </a:r>
          </a:p>
        </p:txBody>
      </p:sp>
      <p:sp>
        <p:nvSpPr>
          <p:cNvPr id="3" name="Подзаголовок 2"/>
          <p:cNvSpPr>
            <a:spLocks noGrp="1"/>
          </p:cNvSpPr>
          <p:nvPr>
            <p:ph type="subTitle" idx="1"/>
          </p:nvPr>
        </p:nvSpPr>
        <p:spPr>
          <a:xfrm>
            <a:off x="1331640" y="4581128"/>
            <a:ext cx="6400800" cy="1752600"/>
          </a:xfrm>
        </p:spPr>
        <p:txBody>
          <a:bodyPr/>
          <a:lstStyle/>
          <a:p>
            <a:r>
              <a:rPr lang="ru-RU" dirty="0" err="1"/>
              <a:t>Робский</a:t>
            </a:r>
            <a:r>
              <a:rPr lang="ru-RU" dirty="0"/>
              <a:t> В.В.</a:t>
            </a:r>
          </a:p>
        </p:txBody>
      </p:sp>
      <p:pic>
        <p:nvPicPr>
          <p:cNvPr id="47106" name="Picture 2" descr="http://im8-tub-ru.yandex.net/i?id=86835259-08-72&amp;n=21"/>
          <p:cNvPicPr>
            <a:picLocks noChangeAspect="1" noChangeArrowheads="1"/>
          </p:cNvPicPr>
          <p:nvPr/>
        </p:nvPicPr>
        <p:blipFill>
          <a:blip r:embed="rId2" cstate="print"/>
          <a:srcRect/>
          <a:stretch>
            <a:fillRect/>
          </a:stretch>
        </p:blipFill>
        <p:spPr bwMode="auto">
          <a:xfrm>
            <a:off x="683568" y="620688"/>
            <a:ext cx="1428750" cy="142875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Развитие мышления у маленького ребенка</a:t>
            </a:r>
          </a:p>
        </p:txBody>
      </p:sp>
      <p:sp>
        <p:nvSpPr>
          <p:cNvPr id="3" name="Содержимое 2"/>
          <p:cNvSpPr>
            <a:spLocks noGrp="1"/>
          </p:cNvSpPr>
          <p:nvPr>
            <p:ph idx="1"/>
          </p:nvPr>
        </p:nvSpPr>
        <p:spPr/>
        <p:txBody>
          <a:bodyPr>
            <a:normAutofit fontScale="92500" lnSpcReduction="10000"/>
          </a:bodyPr>
          <a:lstStyle/>
          <a:p>
            <a:r>
              <a:rPr lang="ru-RU" dirty="0"/>
              <a:t>Прежде всего развитие умений </a:t>
            </a:r>
            <a:r>
              <a:rPr lang="ru-RU" b="1" dirty="0"/>
              <a:t>видеть, наблюдать</a:t>
            </a:r>
            <a:r>
              <a:rPr lang="ru-RU" dirty="0"/>
              <a:t>, обогащение мысли через зрительное восприятие окружающего мира.</a:t>
            </a:r>
          </a:p>
          <a:p>
            <a:r>
              <a:rPr lang="ru-RU" dirty="0"/>
              <a:t>Но умение видеть – это не дар природы, а с самого начала сознательного бытия продукт человеческих взаимоотношений. Умение видеть мир по-человечески зависит от того, какие люди воспитывают ребенка в раннем детстве, </a:t>
            </a:r>
            <a:r>
              <a:rPr lang="ru-RU" b="1" dirty="0"/>
              <a:t>что видят в окружающем мире они (!!!)</a:t>
            </a:r>
            <a:r>
              <a:rPr lang="ru-RU" dirty="0"/>
              <a:t>, как учат видеть своего питомца. </a:t>
            </a:r>
          </a:p>
        </p:txBody>
      </p:sp>
      <p:pic>
        <p:nvPicPr>
          <p:cNvPr id="84994" name="Picture 2" descr="http://im7-tub-ru.yandex.net/i?id=207361449-08-72&amp;n=21"/>
          <p:cNvPicPr>
            <a:picLocks noChangeAspect="1" noChangeArrowheads="1"/>
          </p:cNvPicPr>
          <p:nvPr/>
        </p:nvPicPr>
        <p:blipFill>
          <a:blip r:embed="rId2" cstate="print"/>
          <a:srcRect/>
          <a:stretch>
            <a:fillRect/>
          </a:stretch>
        </p:blipFill>
        <p:spPr bwMode="auto">
          <a:xfrm>
            <a:off x="7380312" y="5531282"/>
            <a:ext cx="1517948" cy="1110694"/>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a:t>Задача воспитателя</a:t>
            </a:r>
          </a:p>
        </p:txBody>
      </p:sp>
      <p:sp>
        <p:nvSpPr>
          <p:cNvPr id="3" name="Содержимое 2"/>
          <p:cNvSpPr>
            <a:spLocks noGrp="1"/>
          </p:cNvSpPr>
          <p:nvPr>
            <p:ph idx="1"/>
          </p:nvPr>
        </p:nvSpPr>
        <p:spPr/>
        <p:txBody>
          <a:bodyPr>
            <a:normAutofit lnSpcReduction="10000"/>
          </a:bodyPr>
          <a:lstStyle/>
          <a:p>
            <a:r>
              <a:rPr lang="ru-RU" dirty="0"/>
              <a:t>Построить деятельность так, чтобы ребенок подмечал </a:t>
            </a:r>
            <a:r>
              <a:rPr lang="ru-RU" b="1" dirty="0"/>
              <a:t>тончайшие оттенки и изменения в вещах, явлениях</a:t>
            </a:r>
            <a:r>
              <a:rPr lang="ru-RU" dirty="0"/>
              <a:t>, задумывался над причинно-следственными связями. Умные, сообразительные дети приходят в школу из тех семей, где родители научили их видеть тончайшие краски и оттенки, движения и изменения, зависимости и отношения между вещами и явлениями окружающего мира. </a:t>
            </a:r>
          </a:p>
        </p:txBody>
      </p:sp>
      <p:pic>
        <p:nvPicPr>
          <p:cNvPr id="83970" name="Picture 2" descr="http://im4-tub-ru.yandex.net/i?id=447649660-23-72&amp;n=21"/>
          <p:cNvPicPr>
            <a:picLocks noChangeAspect="1" noChangeArrowheads="1"/>
          </p:cNvPicPr>
          <p:nvPr/>
        </p:nvPicPr>
        <p:blipFill>
          <a:blip r:embed="rId2" cstate="print"/>
          <a:srcRect/>
          <a:stretch>
            <a:fillRect/>
          </a:stretch>
        </p:blipFill>
        <p:spPr bwMode="auto">
          <a:xfrm>
            <a:off x="7020272" y="188640"/>
            <a:ext cx="1864618" cy="1237578"/>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Важнейшие умения, которыми ученик должен овладеть в школе</a:t>
            </a:r>
          </a:p>
        </p:txBody>
      </p:sp>
      <p:sp>
        <p:nvSpPr>
          <p:cNvPr id="3" name="Содержимое 2"/>
          <p:cNvSpPr>
            <a:spLocks noGrp="1"/>
          </p:cNvSpPr>
          <p:nvPr>
            <p:ph idx="1"/>
          </p:nvPr>
        </p:nvSpPr>
        <p:spPr/>
        <p:txBody>
          <a:bodyPr>
            <a:normAutofit fontScale="85000" lnSpcReduction="20000"/>
          </a:bodyPr>
          <a:lstStyle/>
          <a:p>
            <a:pPr marL="514350" lvl="0" indent="-514350">
              <a:buFont typeface="+mj-lt"/>
              <a:buAutoNum type="arabicPeriod"/>
            </a:pPr>
            <a:r>
              <a:rPr lang="ru-RU" dirty="0"/>
              <a:t>Умение наблюдать явления окружающего мира.</a:t>
            </a:r>
          </a:p>
          <a:p>
            <a:pPr marL="514350" lvl="0" indent="-514350">
              <a:buFont typeface="+mj-lt"/>
              <a:buAutoNum type="arabicPeriod"/>
            </a:pPr>
            <a:r>
              <a:rPr lang="ru-RU" dirty="0"/>
              <a:t>Умение думать – сопоставлять, сравнивать, противопоставлять, находить непонятное; умение удивляться.</a:t>
            </a:r>
          </a:p>
          <a:p>
            <a:pPr marL="514350" lvl="0" indent="-514350">
              <a:buFont typeface="+mj-lt"/>
              <a:buAutoNum type="arabicPeriod"/>
            </a:pPr>
            <a:r>
              <a:rPr lang="ru-RU" dirty="0"/>
              <a:t>Умение выражать мысль о том, что ученик видит, наблюдает, делает, думает.</a:t>
            </a:r>
          </a:p>
          <a:p>
            <a:pPr marL="514350" lvl="0" indent="-514350">
              <a:buFont typeface="+mj-lt"/>
              <a:buAutoNum type="arabicPeriod"/>
            </a:pPr>
            <a:r>
              <a:rPr lang="ru-RU" dirty="0"/>
              <a:t>Умение бегло, выразительно, сознательно читать.</a:t>
            </a:r>
          </a:p>
          <a:p>
            <a:pPr marL="514350" lvl="0" indent="-514350">
              <a:buFont typeface="+mj-lt"/>
              <a:buAutoNum type="arabicPeriod"/>
            </a:pPr>
            <a:r>
              <a:rPr lang="ru-RU" dirty="0"/>
              <a:t>Умение бегло, достаточно быстро и правильно писать.</a:t>
            </a:r>
          </a:p>
          <a:p>
            <a:pPr marL="514350" lvl="0" indent="-514350">
              <a:buFont typeface="+mj-lt"/>
              <a:buAutoNum type="arabicPeriod"/>
            </a:pPr>
            <a:r>
              <a:rPr lang="ru-RU" dirty="0"/>
              <a:t>Умение выделять логически законченные части в прочитанном, устанавливать взаимосвязь и взаимозависимость между ними.</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Важнейшие умения, которыми ученик должен овладеть в школе</a:t>
            </a:r>
          </a:p>
        </p:txBody>
      </p:sp>
      <p:sp>
        <p:nvSpPr>
          <p:cNvPr id="3" name="Содержимое 2"/>
          <p:cNvSpPr>
            <a:spLocks noGrp="1"/>
          </p:cNvSpPr>
          <p:nvPr>
            <p:ph idx="1"/>
          </p:nvPr>
        </p:nvSpPr>
        <p:spPr/>
        <p:txBody>
          <a:bodyPr>
            <a:normAutofit fontScale="77500" lnSpcReduction="20000"/>
          </a:bodyPr>
          <a:lstStyle/>
          <a:p>
            <a:pPr marL="514350" lvl="0" indent="-514350">
              <a:buFont typeface="+mj-lt"/>
              <a:buAutoNum type="arabicPeriod" startAt="7"/>
            </a:pPr>
            <a:r>
              <a:rPr lang="ru-RU" dirty="0"/>
              <a:t>Умение находить книгу по вопросу, интересующему ученика.</a:t>
            </a:r>
          </a:p>
          <a:p>
            <a:pPr marL="514350" lvl="0" indent="-514350">
              <a:buFont typeface="+mj-lt"/>
              <a:buAutoNum type="arabicPeriod" startAt="7"/>
            </a:pPr>
            <a:r>
              <a:rPr lang="ru-RU" dirty="0"/>
              <a:t>Умение находить в книге материал по интересующему вопросу.</a:t>
            </a:r>
          </a:p>
          <a:p>
            <a:pPr marL="514350" lvl="0" indent="-514350">
              <a:buFont typeface="+mj-lt"/>
              <a:buAutoNum type="arabicPeriod" startAt="7"/>
            </a:pPr>
            <a:r>
              <a:rPr lang="ru-RU" dirty="0"/>
              <a:t>Умение делать предварительный логический анализ текста в процессе чтения.</a:t>
            </a:r>
          </a:p>
          <a:p>
            <a:pPr marL="514350" lvl="0" indent="-514350">
              <a:buFont typeface="+mj-lt"/>
              <a:buAutoNum type="arabicPeriod" startAt="7"/>
            </a:pPr>
            <a:r>
              <a:rPr lang="ru-RU" dirty="0"/>
              <a:t>Умение слушать учителя и одновременно записывать кратко содержание его рассказа.</a:t>
            </a:r>
          </a:p>
          <a:p>
            <a:pPr marL="514350" lvl="0" indent="-514350">
              <a:buFont typeface="+mj-lt"/>
              <a:buAutoNum type="arabicPeriod" startAt="7"/>
            </a:pPr>
            <a:r>
              <a:rPr lang="ru-RU" dirty="0"/>
              <a:t>Умение читать текст и одновременно слушать инструктаж учителя о работе над текстом, над логическими составными частями.</a:t>
            </a:r>
          </a:p>
          <a:p>
            <a:pPr marL="514350" indent="-514350">
              <a:buFont typeface="+mj-lt"/>
              <a:buAutoNum type="arabicPeriod" startAt="7"/>
            </a:pPr>
            <a:r>
              <a:rPr lang="ru-RU" dirty="0"/>
              <a:t>Умение написать сочинение – рассказать о том, что ученик видит вокруг себя, наблюдает и т.д.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Противоречие</a:t>
            </a:r>
          </a:p>
        </p:txBody>
      </p:sp>
      <p:sp>
        <p:nvSpPr>
          <p:cNvPr id="3" name="Содержимое 2"/>
          <p:cNvSpPr>
            <a:spLocks noGrp="1"/>
          </p:cNvSpPr>
          <p:nvPr>
            <p:ph idx="1"/>
          </p:nvPr>
        </p:nvSpPr>
        <p:spPr/>
        <p:txBody>
          <a:bodyPr>
            <a:normAutofit fontScale="77500" lnSpcReduction="20000"/>
          </a:bodyPr>
          <a:lstStyle/>
          <a:p>
            <a:r>
              <a:rPr lang="ru-RU" dirty="0"/>
              <a:t>Фактически умением </a:t>
            </a:r>
            <a:r>
              <a:rPr lang="ru-RU" b="1" dirty="0"/>
              <a:t>бегло, выразительно, сознательно читать </a:t>
            </a:r>
            <a:r>
              <a:rPr lang="ru-RU" dirty="0"/>
              <a:t>ученики овладели лишь в </a:t>
            </a:r>
            <a:r>
              <a:rPr lang="en-US" dirty="0"/>
              <a:t>VII</a:t>
            </a:r>
            <a:r>
              <a:rPr lang="ru-RU" dirty="0"/>
              <a:t>-</a:t>
            </a:r>
            <a:r>
              <a:rPr lang="en-US" dirty="0"/>
              <a:t>VIII</a:t>
            </a:r>
            <a:r>
              <a:rPr lang="ru-RU" dirty="0"/>
              <a:t> классе. Но у же в </a:t>
            </a:r>
            <a:r>
              <a:rPr lang="en-US" dirty="0"/>
              <a:t>III</a:t>
            </a:r>
            <a:r>
              <a:rPr lang="ru-RU" dirty="0"/>
              <a:t> и особенно в </a:t>
            </a:r>
            <a:r>
              <a:rPr lang="en-US" dirty="0"/>
              <a:t>IV</a:t>
            </a:r>
            <a:r>
              <a:rPr lang="ru-RU" dirty="0"/>
              <a:t> классе перед учеником выдвигается новая цель: </a:t>
            </a:r>
            <a:r>
              <a:rPr lang="ru-RU" b="1" dirty="0"/>
              <a:t>умение выделять логически законченные части в прочитанном</a:t>
            </a:r>
            <a:r>
              <a:rPr lang="ru-RU" dirty="0"/>
              <a:t>… </a:t>
            </a:r>
          </a:p>
          <a:p>
            <a:r>
              <a:rPr lang="ru-RU" dirty="0"/>
              <a:t>Странное дело: ребенок еще не умеет читать, а ему уже надо делать логический анализ прочитанного. Не умеет он бегло, выразительно, сознательно читать еще в </a:t>
            </a:r>
            <a:r>
              <a:rPr lang="en-US" dirty="0"/>
              <a:t>V</a:t>
            </a:r>
            <a:r>
              <a:rPr lang="ru-RU" dirty="0"/>
              <a:t> классе (бегло, выразительно и сознательно – это значит, читая, не думать о процессе чтения, а думать о смысле того, что читается), а логический анализ текста учебников по истории, географии, биологии становится для него одним из основных видов заданий.</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l"/>
            <a:r>
              <a:rPr lang="ru-RU" dirty="0"/>
              <a:t>График освоения </a:t>
            </a:r>
            <a:br>
              <a:rPr lang="ru-RU" dirty="0"/>
            </a:br>
            <a:r>
              <a:rPr lang="ru-RU" dirty="0" err="1"/>
              <a:t>общеучебных</a:t>
            </a:r>
            <a:r>
              <a:rPr lang="ru-RU" dirty="0"/>
              <a:t> умений</a:t>
            </a:r>
          </a:p>
        </p:txBody>
      </p:sp>
      <p:sp>
        <p:nvSpPr>
          <p:cNvPr id="3" name="Содержимое 2"/>
          <p:cNvSpPr>
            <a:spLocks noGrp="1"/>
          </p:cNvSpPr>
          <p:nvPr>
            <p:ph idx="1"/>
          </p:nvPr>
        </p:nvSpPr>
        <p:spPr/>
        <p:txBody>
          <a:bodyPr>
            <a:normAutofit lnSpcReduction="10000"/>
          </a:bodyPr>
          <a:lstStyle/>
          <a:p>
            <a:r>
              <a:rPr lang="ru-RU" dirty="0"/>
              <a:t>С наиболее опытными педагогами мы проанализировали программы, взвесили силы и возможности учеников, уточнили объем, </a:t>
            </a:r>
            <a:r>
              <a:rPr lang="ru-RU" b="1" dirty="0"/>
              <a:t>смысл каждого понятия, выражающего сущность того или иного умения (это очень важно)</a:t>
            </a:r>
            <a:r>
              <a:rPr lang="ru-RU" dirty="0"/>
              <a:t>, подумали над тем, как одно понятие зависит от другого. В результате были определены те точки, в которых завершается овладение каждым умением. </a:t>
            </a:r>
          </a:p>
        </p:txBody>
      </p:sp>
      <p:pic>
        <p:nvPicPr>
          <p:cNvPr id="34820" name="Picture 4" descr="http://im7-tub-ru.yandex.net/i?id=8878606-69-72&amp;n=21"/>
          <p:cNvPicPr>
            <a:picLocks noChangeAspect="1" noChangeArrowheads="1"/>
          </p:cNvPicPr>
          <p:nvPr/>
        </p:nvPicPr>
        <p:blipFill>
          <a:blip r:embed="rId2" cstate="print"/>
          <a:srcRect/>
          <a:stretch>
            <a:fillRect/>
          </a:stretch>
        </p:blipFill>
        <p:spPr bwMode="auto">
          <a:xfrm>
            <a:off x="5724128" y="188640"/>
            <a:ext cx="2520280" cy="1428750"/>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График освоения </a:t>
            </a:r>
            <a:br>
              <a:rPr lang="ru-RU" dirty="0"/>
            </a:br>
            <a:r>
              <a:rPr lang="ru-RU" dirty="0" err="1"/>
              <a:t>общеучебных</a:t>
            </a:r>
            <a:r>
              <a:rPr lang="ru-RU" dirty="0"/>
              <a:t> умений</a:t>
            </a:r>
          </a:p>
        </p:txBody>
      </p:sp>
      <p:sp>
        <p:nvSpPr>
          <p:cNvPr id="3" name="Содержимое 2"/>
          <p:cNvSpPr>
            <a:spLocks noGrp="1"/>
          </p:cNvSpPr>
          <p:nvPr>
            <p:ph idx="1"/>
          </p:nvPr>
        </p:nvSpPr>
        <p:spPr/>
        <p:txBody>
          <a:bodyPr>
            <a:normAutofit/>
          </a:bodyPr>
          <a:lstStyle/>
          <a:p>
            <a:r>
              <a:rPr lang="ru-RU" dirty="0"/>
              <a:t>Так, </a:t>
            </a:r>
            <a:r>
              <a:rPr lang="ru-RU" b="1" dirty="0"/>
              <a:t>умением бегло, выразительно, сознательно читать</a:t>
            </a:r>
            <a:r>
              <a:rPr lang="ru-RU" dirty="0"/>
              <a:t> ученик должен овладеть в конце первого полугодия третьего года обучения. Потом о технике чтения, об умении читать не должно быть разговоров, иначе нарушается все руководство процессом обучения. </a:t>
            </a:r>
          </a:p>
        </p:txBody>
      </p:sp>
      <p:pic>
        <p:nvPicPr>
          <p:cNvPr id="33794" name="Picture 2" descr="http://im4-tub-ru.yandex.net/i?id=302006526-03-72&amp;n=21"/>
          <p:cNvPicPr>
            <a:picLocks noChangeAspect="1" noChangeArrowheads="1"/>
          </p:cNvPicPr>
          <p:nvPr/>
        </p:nvPicPr>
        <p:blipFill>
          <a:blip r:embed="rId2" cstate="print"/>
          <a:srcRect/>
          <a:stretch>
            <a:fillRect/>
          </a:stretch>
        </p:blipFill>
        <p:spPr bwMode="auto">
          <a:xfrm>
            <a:off x="6732240" y="5229200"/>
            <a:ext cx="1905000" cy="1428750"/>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l"/>
            <a:r>
              <a:rPr lang="ru-RU" dirty="0"/>
              <a:t>График освоения </a:t>
            </a:r>
            <a:br>
              <a:rPr lang="ru-RU" dirty="0"/>
            </a:br>
            <a:r>
              <a:rPr lang="ru-RU" dirty="0" err="1"/>
              <a:t>общеучебных</a:t>
            </a:r>
            <a:r>
              <a:rPr lang="ru-RU" dirty="0"/>
              <a:t> умений</a:t>
            </a:r>
          </a:p>
        </p:txBody>
      </p:sp>
      <p:sp>
        <p:nvSpPr>
          <p:cNvPr id="3" name="Содержимое 2"/>
          <p:cNvSpPr>
            <a:spLocks noGrp="1"/>
          </p:cNvSpPr>
          <p:nvPr>
            <p:ph idx="1"/>
          </p:nvPr>
        </p:nvSpPr>
        <p:spPr/>
        <p:txBody>
          <a:bodyPr>
            <a:normAutofit fontScale="85000" lnSpcReduction="10000"/>
          </a:bodyPr>
          <a:lstStyle/>
          <a:p>
            <a:r>
              <a:rPr lang="ru-RU" dirty="0"/>
              <a:t>Чтобы научиться бегло, выразительно, сознательно </a:t>
            </a:r>
            <a:r>
              <a:rPr lang="ru-RU" b="1" dirty="0"/>
              <a:t>читать </a:t>
            </a:r>
            <a:r>
              <a:rPr lang="ru-RU" dirty="0"/>
              <a:t>(чтобы, читая, ученик думал о содержании того, что он читает, а не о том, как правильно прочитать), ученику в течение четырех лет обучения в начальных классах надо читать вслух не менее 200 часов (10 минут ежедневно в </a:t>
            </a:r>
            <a:r>
              <a:rPr lang="en-US" dirty="0"/>
              <a:t>I</a:t>
            </a:r>
            <a:r>
              <a:rPr lang="ru-RU" dirty="0"/>
              <a:t>-</a:t>
            </a:r>
            <a:r>
              <a:rPr lang="en-US" dirty="0"/>
              <a:t>II</a:t>
            </a:r>
            <a:r>
              <a:rPr lang="ru-RU" dirty="0"/>
              <a:t> классах и 15 минут в </a:t>
            </a:r>
            <a:r>
              <a:rPr lang="en-US" dirty="0"/>
              <a:t>III</a:t>
            </a:r>
            <a:r>
              <a:rPr lang="ru-RU" dirty="0"/>
              <a:t>-</a:t>
            </a:r>
            <a:r>
              <a:rPr lang="en-US" dirty="0"/>
              <a:t>IV</a:t>
            </a:r>
            <a:r>
              <a:rPr lang="ru-RU" dirty="0"/>
              <a:t> классах). </a:t>
            </a:r>
          </a:p>
          <a:p>
            <a:r>
              <a:rPr lang="ru-RU" dirty="0"/>
              <a:t>Всю эту работу учитель должен распределять во времени, а директор – проверять, как учитель руководит индивидуальным чтением каждого ученика.</a:t>
            </a:r>
          </a:p>
        </p:txBody>
      </p:sp>
      <p:pic>
        <p:nvPicPr>
          <p:cNvPr id="5" name="Picture 1" descr="C:\Users\ВВ\Desktop\Рабочая13\Проекты презентаций и выступлений\Клипарт\Колобки\Другой формат\dbb34eed98d0e87610f9ae3787c65ed2.gif"/>
          <p:cNvPicPr>
            <a:picLocks noChangeAspect="1" noChangeArrowheads="1" noCrop="1"/>
          </p:cNvPicPr>
          <p:nvPr/>
        </p:nvPicPr>
        <p:blipFill>
          <a:blip r:embed="rId2" cstate="print"/>
          <a:srcRect/>
          <a:stretch>
            <a:fillRect/>
          </a:stretch>
        </p:blipFill>
        <p:spPr bwMode="auto">
          <a:xfrm>
            <a:off x="7668344" y="404664"/>
            <a:ext cx="933450" cy="952500"/>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График освоения </a:t>
            </a:r>
            <a:br>
              <a:rPr lang="ru-RU" dirty="0"/>
            </a:br>
            <a:r>
              <a:rPr lang="ru-RU" dirty="0" err="1"/>
              <a:t>общеучебных</a:t>
            </a:r>
            <a:r>
              <a:rPr lang="ru-RU" dirty="0"/>
              <a:t> умений</a:t>
            </a:r>
          </a:p>
        </p:txBody>
      </p:sp>
      <p:sp>
        <p:nvSpPr>
          <p:cNvPr id="3" name="Содержимое 2"/>
          <p:cNvSpPr>
            <a:spLocks noGrp="1"/>
          </p:cNvSpPr>
          <p:nvPr>
            <p:ph idx="1"/>
          </p:nvPr>
        </p:nvSpPr>
        <p:spPr/>
        <p:txBody>
          <a:bodyPr>
            <a:normAutofit fontScale="85000" lnSpcReduction="20000"/>
          </a:bodyPr>
          <a:lstStyle/>
          <a:p>
            <a:r>
              <a:rPr lang="ru-RU" dirty="0"/>
              <a:t>С первого полугодия третьего года обучения начинается овладение умением </a:t>
            </a:r>
            <a:r>
              <a:rPr lang="ru-RU" b="1" dirty="0"/>
              <a:t>выделять логически законченные части</a:t>
            </a:r>
            <a:r>
              <a:rPr lang="ru-RU" dirty="0"/>
              <a:t>. Первый этап овладения этим умением завершается в момент окончания </a:t>
            </a:r>
            <a:r>
              <a:rPr lang="en-US" dirty="0"/>
              <a:t>IV</a:t>
            </a:r>
            <a:r>
              <a:rPr lang="ru-RU" dirty="0"/>
              <a:t> класса, а второй – в момент окончания </a:t>
            </a:r>
            <a:r>
              <a:rPr lang="en-US" dirty="0"/>
              <a:t>VI</a:t>
            </a:r>
            <a:r>
              <a:rPr lang="ru-RU" dirty="0"/>
              <a:t> класса. Здесь же, в период завершения работы по овладению этим умением, начинается овладение сравнительно сложным умением в курсе средней школы: читая, ученик не только должен осмысливать содержание прочитанного, но и мысленно делать </a:t>
            </a:r>
            <a:r>
              <a:rPr lang="ru-RU" b="1" dirty="0"/>
              <a:t>предварительный логический анализ</a:t>
            </a:r>
            <a:r>
              <a:rPr lang="ru-RU" dirty="0"/>
              <a:t>.</a:t>
            </a:r>
          </a:p>
          <a:p>
            <a:endParaRPr lang="ru-RU" dirty="0"/>
          </a:p>
        </p:txBody>
      </p:sp>
      <p:pic>
        <p:nvPicPr>
          <p:cNvPr id="31748" name="Picture 4" descr="http://im6-tub-ru.yandex.net/i?id=345287848-29-72&amp;n=21"/>
          <p:cNvPicPr>
            <a:picLocks noChangeAspect="1" noChangeArrowheads="1"/>
          </p:cNvPicPr>
          <p:nvPr/>
        </p:nvPicPr>
        <p:blipFill>
          <a:blip r:embed="rId2" cstate="print"/>
          <a:srcRect/>
          <a:stretch>
            <a:fillRect/>
          </a:stretch>
        </p:blipFill>
        <p:spPr bwMode="auto">
          <a:xfrm>
            <a:off x="7380312" y="5229200"/>
            <a:ext cx="1438275" cy="1428750"/>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l"/>
            <a:r>
              <a:rPr lang="ru-RU" dirty="0"/>
              <a:t>График освоения </a:t>
            </a:r>
            <a:br>
              <a:rPr lang="ru-RU" dirty="0"/>
            </a:br>
            <a:r>
              <a:rPr lang="ru-RU" dirty="0" err="1"/>
              <a:t>общеучебных</a:t>
            </a:r>
            <a:r>
              <a:rPr lang="ru-RU" dirty="0"/>
              <a:t> умений</a:t>
            </a:r>
          </a:p>
        </p:txBody>
      </p:sp>
      <p:sp>
        <p:nvSpPr>
          <p:cNvPr id="3" name="Содержимое 2"/>
          <p:cNvSpPr>
            <a:spLocks noGrp="1"/>
          </p:cNvSpPr>
          <p:nvPr>
            <p:ph idx="1"/>
          </p:nvPr>
        </p:nvSpPr>
        <p:spPr/>
        <p:txBody>
          <a:bodyPr/>
          <a:lstStyle/>
          <a:p>
            <a:r>
              <a:rPr lang="ru-RU" dirty="0"/>
              <a:t>Чтобы научиться достаточно быстро, четко и грамотно писать, за годы обучения в начальных классах ученик должен выполнять специальные упражнения для выработки необходимого темпа письма. Посещая и анализируя уроки, надо изучать не только содержание, но и </a:t>
            </a:r>
            <a:r>
              <a:rPr lang="ru-RU" b="1" u="sng" dirty="0"/>
              <a:t>объем работы каждого ученика</a:t>
            </a:r>
            <a:r>
              <a:rPr lang="ru-RU" dirty="0"/>
              <a:t>. </a:t>
            </a:r>
          </a:p>
        </p:txBody>
      </p:sp>
      <p:pic>
        <p:nvPicPr>
          <p:cNvPr id="30722" name="Picture 2" descr="C:\Users\ВВ\Desktop\Рабочая13\Проекты презентаций и выступлений\Клипарт\Колобки\Другой формат\mail1.gif"/>
          <p:cNvPicPr>
            <a:picLocks noChangeAspect="1" noChangeArrowheads="1" noCrop="1"/>
          </p:cNvPicPr>
          <p:nvPr/>
        </p:nvPicPr>
        <p:blipFill>
          <a:blip r:embed="rId2" cstate="print"/>
          <a:srcRect/>
          <a:stretch>
            <a:fillRect/>
          </a:stretch>
        </p:blipFill>
        <p:spPr bwMode="auto">
          <a:xfrm>
            <a:off x="7483185" y="692696"/>
            <a:ext cx="672075" cy="504056"/>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Рефлексия как основа труда учителя</a:t>
            </a:r>
          </a:p>
        </p:txBody>
      </p:sp>
      <p:graphicFrame>
        <p:nvGraphicFramePr>
          <p:cNvPr id="4" name="Содержимое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Вывод многолетних наблюдений</a:t>
            </a:r>
          </a:p>
        </p:txBody>
      </p:sp>
      <p:sp>
        <p:nvSpPr>
          <p:cNvPr id="3" name="Содержимое 2"/>
          <p:cNvSpPr>
            <a:spLocks noGrp="1"/>
          </p:cNvSpPr>
          <p:nvPr>
            <p:ph idx="1"/>
          </p:nvPr>
        </p:nvSpPr>
        <p:spPr/>
        <p:txBody>
          <a:bodyPr>
            <a:normAutofit fontScale="85000" lnSpcReduction="10000"/>
          </a:bodyPr>
          <a:lstStyle/>
          <a:p>
            <a:r>
              <a:rPr lang="ru-RU" dirty="0"/>
              <a:t>Чтобы научиться достаточно быстро, четко и грамотно писать, чтобы письмо было средством, инструментом учения, а не его конечной целью, в начальных классах ученик должен написать не меньше 1400-1500 страниц в тетради. </a:t>
            </a:r>
          </a:p>
          <a:p>
            <a:r>
              <a:rPr lang="ru-RU" dirty="0"/>
              <a:t>Мы увидели, что одного выполнения заданий по грамматике и арифметике для этого мало. Учителя стали давать специальные задания для выработки техники и темпа письма. Уже в </a:t>
            </a:r>
            <a:r>
              <a:rPr lang="en-US" dirty="0"/>
              <a:t>IV</a:t>
            </a:r>
            <a:r>
              <a:rPr lang="ru-RU" dirty="0"/>
              <a:t> классе детей стали учить воспринимать на слух смысл того, что рассказывается, и при этом записывать.</a:t>
            </a:r>
          </a:p>
        </p:txBody>
      </p:sp>
      <p:pic>
        <p:nvPicPr>
          <p:cNvPr id="37889" name="Picture 1" descr="C:\Users\ВВ\Desktop\Рабочая13\Проекты презентаций и выступлений\Клипарт\Колобки\Другой формат\mail1.gif"/>
          <p:cNvPicPr>
            <a:picLocks noChangeAspect="1" noChangeArrowheads="1" noCrop="1"/>
          </p:cNvPicPr>
          <p:nvPr/>
        </p:nvPicPr>
        <p:blipFill>
          <a:blip r:embed="rId2" cstate="print"/>
          <a:srcRect/>
          <a:stretch>
            <a:fillRect/>
          </a:stretch>
        </p:blipFill>
        <p:spPr bwMode="auto">
          <a:xfrm>
            <a:off x="7884368" y="5949280"/>
            <a:ext cx="768085" cy="576064"/>
          </a:xfrm>
          <a:prstGeom prst="rect">
            <a:avLst/>
          </a:prstGeom>
          <a:noFill/>
        </p:spPr>
      </p:pic>
      <p:pic>
        <p:nvPicPr>
          <p:cNvPr id="37890" name="Picture 2" descr="C:\Users\ВВ\Desktop\Рабочая13\Проекты презентаций и выступлений\Клипарт\Колобки\Другой формат\25d9af181f1d17bfd82bb65cd59ee043.gif"/>
          <p:cNvPicPr>
            <a:picLocks noChangeAspect="1" noChangeArrowheads="1" noCrop="1"/>
          </p:cNvPicPr>
          <p:nvPr/>
        </p:nvPicPr>
        <p:blipFill>
          <a:blip r:embed="rId3" cstate="print"/>
          <a:srcRect/>
          <a:stretch>
            <a:fillRect/>
          </a:stretch>
        </p:blipFill>
        <p:spPr bwMode="auto">
          <a:xfrm>
            <a:off x="7812360" y="2924944"/>
            <a:ext cx="1011738" cy="516632"/>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l"/>
            <a:r>
              <a:rPr lang="ru-RU" dirty="0"/>
              <a:t>График освоения </a:t>
            </a:r>
            <a:br>
              <a:rPr lang="ru-RU" dirty="0"/>
            </a:br>
            <a:r>
              <a:rPr lang="ru-RU" dirty="0" err="1"/>
              <a:t>общеучебных</a:t>
            </a:r>
            <a:r>
              <a:rPr lang="ru-RU" dirty="0"/>
              <a:t> умений</a:t>
            </a:r>
          </a:p>
        </p:txBody>
      </p:sp>
      <p:sp>
        <p:nvSpPr>
          <p:cNvPr id="3" name="Содержимое 2"/>
          <p:cNvSpPr>
            <a:spLocks noGrp="1"/>
          </p:cNvSpPr>
          <p:nvPr>
            <p:ph idx="1"/>
          </p:nvPr>
        </p:nvSpPr>
        <p:spPr/>
        <p:txBody>
          <a:bodyPr>
            <a:normAutofit fontScale="77500" lnSpcReduction="20000"/>
          </a:bodyPr>
          <a:lstStyle/>
          <a:p>
            <a:r>
              <a:rPr lang="ru-RU" dirty="0"/>
              <a:t>Первый этап овладения умением </a:t>
            </a:r>
            <a:r>
              <a:rPr lang="ru-RU" b="1" dirty="0"/>
              <a:t>бегло писать </a:t>
            </a:r>
            <a:r>
              <a:rPr lang="ru-RU" dirty="0"/>
              <a:t>завершается во </a:t>
            </a:r>
            <a:r>
              <a:rPr lang="en-US" dirty="0"/>
              <a:t>II</a:t>
            </a:r>
            <a:r>
              <a:rPr lang="ru-RU" dirty="0"/>
              <a:t> классе, второй этап – в </a:t>
            </a:r>
            <a:r>
              <a:rPr lang="en-US" dirty="0"/>
              <a:t>IV</a:t>
            </a:r>
            <a:r>
              <a:rPr lang="ru-RU" dirty="0"/>
              <a:t> классе. К моменту окончания </a:t>
            </a:r>
            <a:r>
              <a:rPr lang="en-US" dirty="0"/>
              <a:t>IV</a:t>
            </a:r>
            <a:r>
              <a:rPr lang="ru-RU" dirty="0"/>
              <a:t> класса у каждого ученика должен быть быстрый, твердый, устоявшийся почерк – умение писать доводится до такой степени совершенства, что ученик в процессе письма не думает о написании отдельных букв, его мысль направляется на смысл, содержание того, что пишется. </a:t>
            </a:r>
          </a:p>
          <a:p>
            <a:r>
              <a:rPr lang="ru-RU" dirty="0"/>
              <a:t>Во втором полугодии четвертого года обучения начинается овладение умением </a:t>
            </a:r>
            <a:r>
              <a:rPr lang="ru-RU" b="1" dirty="0"/>
              <a:t>слушать учителя и одновременно записывать содержание мыслей</a:t>
            </a:r>
            <a:r>
              <a:rPr lang="ru-RU" dirty="0"/>
              <a:t>. Завершается это умение в конце шестого года обучения.</a:t>
            </a:r>
          </a:p>
        </p:txBody>
      </p:sp>
      <p:pic>
        <p:nvPicPr>
          <p:cNvPr id="6" name="Picture 2" descr="C:\Users\ВВ\Desktop\Рабочая13\Проекты презентаций и выступлений\Клипарт\Колобки\Другой формат\mail1.gif"/>
          <p:cNvPicPr>
            <a:picLocks noChangeAspect="1" noChangeArrowheads="1" noCrop="1"/>
          </p:cNvPicPr>
          <p:nvPr/>
        </p:nvPicPr>
        <p:blipFill>
          <a:blip r:embed="rId2" cstate="print"/>
          <a:srcRect/>
          <a:stretch>
            <a:fillRect/>
          </a:stretch>
        </p:blipFill>
        <p:spPr bwMode="auto">
          <a:xfrm>
            <a:off x="7483185" y="692696"/>
            <a:ext cx="672075" cy="504056"/>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l"/>
            <a:r>
              <a:rPr lang="ru-RU" dirty="0"/>
              <a:t>График освоения </a:t>
            </a:r>
            <a:br>
              <a:rPr lang="ru-RU" dirty="0"/>
            </a:br>
            <a:r>
              <a:rPr lang="ru-RU" dirty="0" err="1"/>
              <a:t>общеучебных</a:t>
            </a:r>
            <a:r>
              <a:rPr lang="ru-RU" dirty="0"/>
              <a:t> умений</a:t>
            </a:r>
          </a:p>
        </p:txBody>
      </p:sp>
      <p:sp>
        <p:nvSpPr>
          <p:cNvPr id="3" name="Содержимое 2"/>
          <p:cNvSpPr>
            <a:spLocks noGrp="1"/>
          </p:cNvSpPr>
          <p:nvPr>
            <p:ph idx="1"/>
          </p:nvPr>
        </p:nvSpPr>
        <p:spPr/>
        <p:txBody>
          <a:bodyPr>
            <a:normAutofit/>
          </a:bodyPr>
          <a:lstStyle/>
          <a:p>
            <a:r>
              <a:rPr lang="ru-RU" dirty="0"/>
              <a:t>Овладение умением </a:t>
            </a:r>
            <a:r>
              <a:rPr lang="ru-RU" b="1" dirty="0"/>
              <a:t>писать сочинение </a:t>
            </a:r>
            <a:r>
              <a:rPr lang="ru-RU" dirty="0"/>
              <a:t>делится на два этапа. Первый этап, подготовительный, начинается после завершения первого этапа по овладению умением бегло писать, т.е. с начала третьего года обучения. Второй этап начинается во втором полугодии четвертого года обучения и завершается в </a:t>
            </a:r>
            <a:r>
              <a:rPr lang="en-US" dirty="0"/>
              <a:t>VI</a:t>
            </a:r>
            <a:r>
              <a:rPr lang="ru-RU" dirty="0"/>
              <a:t> классе.</a:t>
            </a:r>
          </a:p>
        </p:txBody>
      </p:sp>
      <p:pic>
        <p:nvPicPr>
          <p:cNvPr id="28673" name="Picture 1" descr="C:\Users\ВВ\Desktop\Рабочая13\Проекты презентаций и выступлений\Клипарт\Образование\006.gif"/>
          <p:cNvPicPr>
            <a:picLocks noChangeAspect="1" noChangeArrowheads="1" noCrop="1"/>
          </p:cNvPicPr>
          <p:nvPr/>
        </p:nvPicPr>
        <p:blipFill>
          <a:blip r:embed="rId2" cstate="print"/>
          <a:srcRect/>
          <a:stretch>
            <a:fillRect/>
          </a:stretch>
        </p:blipFill>
        <p:spPr bwMode="auto">
          <a:xfrm>
            <a:off x="7308304" y="188640"/>
            <a:ext cx="1426840" cy="1337663"/>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График освоения </a:t>
            </a:r>
            <a:r>
              <a:rPr lang="ru-RU" dirty="0" err="1"/>
              <a:t>общеучебных</a:t>
            </a:r>
            <a:r>
              <a:rPr lang="ru-RU" dirty="0"/>
              <a:t> умений</a:t>
            </a:r>
          </a:p>
        </p:txBody>
      </p:sp>
      <p:sp>
        <p:nvSpPr>
          <p:cNvPr id="3" name="Содержимое 2"/>
          <p:cNvSpPr>
            <a:spLocks noGrp="1"/>
          </p:cNvSpPr>
          <p:nvPr>
            <p:ph idx="1"/>
          </p:nvPr>
        </p:nvSpPr>
        <p:spPr/>
        <p:txBody>
          <a:bodyPr>
            <a:normAutofit fontScale="92500" lnSpcReduction="10000"/>
          </a:bodyPr>
          <a:lstStyle/>
          <a:p>
            <a:r>
              <a:rPr lang="ru-RU" dirty="0"/>
              <a:t>Особенно большую роль играет умение думать – </a:t>
            </a:r>
            <a:r>
              <a:rPr lang="ru-RU" b="1" dirty="0"/>
              <a:t>сопоставлять, сравнивать, обобщать, объяснять причинно-следственные, функциональные и другие связи </a:t>
            </a:r>
            <a:r>
              <a:rPr lang="ru-RU" dirty="0"/>
              <a:t>и зависимости. При посещении и анализе уроков директор школы должен делать выводы о том, какие мыслительные задачи решают ученики, насколько органически входят эти задачи в процесс овладения знаниями.</a:t>
            </a:r>
          </a:p>
        </p:txBody>
      </p:sp>
      <p:pic>
        <p:nvPicPr>
          <p:cNvPr id="26626" name="Picture 2" descr="http://im4-tub-ru.yandex.net/i?id=345874552-04-72&amp;n=21"/>
          <p:cNvPicPr>
            <a:picLocks noChangeAspect="1" noChangeArrowheads="1"/>
          </p:cNvPicPr>
          <p:nvPr/>
        </p:nvPicPr>
        <p:blipFill>
          <a:blip r:embed="rId2" cstate="print"/>
          <a:srcRect/>
          <a:stretch>
            <a:fillRect/>
          </a:stretch>
        </p:blipFill>
        <p:spPr bwMode="auto">
          <a:xfrm>
            <a:off x="6876256" y="5325638"/>
            <a:ext cx="1989584" cy="1332311"/>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График освоения </a:t>
            </a:r>
            <a:r>
              <a:rPr lang="ru-RU" dirty="0" err="1"/>
              <a:t>общеучебных</a:t>
            </a:r>
            <a:r>
              <a:rPr lang="ru-RU" dirty="0"/>
              <a:t> умений</a:t>
            </a:r>
          </a:p>
        </p:txBody>
      </p:sp>
      <p:sp>
        <p:nvSpPr>
          <p:cNvPr id="3" name="Содержимое 2"/>
          <p:cNvSpPr>
            <a:spLocks noGrp="1"/>
          </p:cNvSpPr>
          <p:nvPr>
            <p:ph idx="1"/>
          </p:nvPr>
        </p:nvSpPr>
        <p:spPr/>
        <p:txBody>
          <a:bodyPr>
            <a:normAutofit/>
          </a:bodyPr>
          <a:lstStyle/>
          <a:p>
            <a:r>
              <a:rPr lang="ru-RU" dirty="0"/>
              <a:t>В средних и старших классах большое значение имеет еще одно умение – </a:t>
            </a:r>
            <a:r>
              <a:rPr lang="ru-RU" b="1" dirty="0"/>
              <a:t>самоконтроль, самопроверка</a:t>
            </a:r>
            <a:r>
              <a:rPr lang="ru-RU" dirty="0"/>
              <a:t>. Периодическое посещение уроков и анализ системы уроков дают директору достаточно материала для того, чтобы сделать вывод, насколько умело и целенаправленно формируется у учеников это умение.</a:t>
            </a:r>
          </a:p>
        </p:txBody>
      </p:sp>
      <p:pic>
        <p:nvPicPr>
          <p:cNvPr id="25604" name="Picture 4" descr="http://im7-tub-ru.yandex.net/i?id=244011082-50-72&amp;n=21"/>
          <p:cNvPicPr>
            <a:picLocks noChangeAspect="1" noChangeArrowheads="1"/>
          </p:cNvPicPr>
          <p:nvPr/>
        </p:nvPicPr>
        <p:blipFill>
          <a:blip r:embed="rId2" cstate="print"/>
          <a:srcRect/>
          <a:stretch>
            <a:fillRect/>
          </a:stretch>
        </p:blipFill>
        <p:spPr bwMode="auto">
          <a:xfrm>
            <a:off x="7524328" y="5373216"/>
            <a:ext cx="1215777" cy="1054142"/>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l"/>
            <a:r>
              <a:rPr lang="ru-RU" dirty="0"/>
              <a:t>Управление процессом</a:t>
            </a:r>
          </a:p>
        </p:txBody>
      </p:sp>
      <p:sp>
        <p:nvSpPr>
          <p:cNvPr id="3" name="Содержимое 2"/>
          <p:cNvSpPr>
            <a:spLocks noGrp="1"/>
          </p:cNvSpPr>
          <p:nvPr>
            <p:ph idx="1"/>
          </p:nvPr>
        </p:nvSpPr>
        <p:spPr/>
        <p:txBody>
          <a:bodyPr>
            <a:normAutofit fontScale="77500" lnSpcReduction="20000"/>
          </a:bodyPr>
          <a:lstStyle/>
          <a:p>
            <a:r>
              <a:rPr lang="ru-RU" dirty="0"/>
              <a:t>В овладении отдельными умениями необходимо осуществлять принцип сочетания: в то время как овладение одним умением завершается, овладение другим умением начинается. Новое, более сложное умение строится на прочной основе менее сложного.</a:t>
            </a:r>
          </a:p>
          <a:p>
            <a:r>
              <a:rPr lang="ru-RU" dirty="0"/>
              <a:t>Уяснив картину последовательности, взаимозависимости и преемственности умений, мы стали осуществлять предвидение на практике. Система умений, выражаемая в графике, стала по существу </a:t>
            </a:r>
            <a:r>
              <a:rPr lang="ru-RU" b="1" dirty="0"/>
              <a:t>требованием, которое учителя предъявляют сами к себе и друг к другу</a:t>
            </a:r>
            <a:r>
              <a:rPr lang="ru-RU" dirty="0"/>
              <a:t>. Для руководителя школы эта система стала программой управления педагогическим процессом.</a:t>
            </a:r>
          </a:p>
        </p:txBody>
      </p:sp>
      <p:pic>
        <p:nvPicPr>
          <p:cNvPr id="27652" name="Picture 4" descr="http://im2-tub-ru.yandex.net/i?id=88042835-00-72&amp;n=21"/>
          <p:cNvPicPr>
            <a:picLocks noChangeAspect="1" noChangeArrowheads="1"/>
          </p:cNvPicPr>
          <p:nvPr/>
        </p:nvPicPr>
        <p:blipFill>
          <a:blip r:embed="rId2" cstate="print"/>
          <a:srcRect/>
          <a:stretch>
            <a:fillRect/>
          </a:stretch>
        </p:blipFill>
        <p:spPr bwMode="auto">
          <a:xfrm>
            <a:off x="6372200" y="188640"/>
            <a:ext cx="1983110" cy="1296144"/>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Обязательный информационный  минимум</a:t>
            </a:r>
          </a:p>
        </p:txBody>
      </p:sp>
      <p:sp>
        <p:nvSpPr>
          <p:cNvPr id="3" name="Содержимое 2"/>
          <p:cNvSpPr>
            <a:spLocks noGrp="1"/>
          </p:cNvSpPr>
          <p:nvPr>
            <p:ph idx="1"/>
          </p:nvPr>
        </p:nvSpPr>
        <p:spPr/>
        <p:txBody>
          <a:bodyPr>
            <a:normAutofit/>
          </a:bodyPr>
          <a:lstStyle/>
          <a:p>
            <a:r>
              <a:rPr lang="ru-RU" dirty="0"/>
              <a:t>Анализируя программы и умственный труд школьников, мы определили костяк, остов образования и умственного труда – те элементарные знания, которые надо обязательно хранить в памяти, хранить прочно, уметь в необходимое время пользоваться памятью – кладовой знаний. </a:t>
            </a:r>
          </a:p>
        </p:txBody>
      </p:sp>
      <p:pic>
        <p:nvPicPr>
          <p:cNvPr id="1026" name="Picture 2" descr="C:\Users\ВВ\Desktop\Рабочая13\Проекты презентаций и выступлений\Клипарт\Образование\0000029734.jpg"/>
          <p:cNvPicPr>
            <a:picLocks noChangeAspect="1" noChangeArrowheads="1"/>
          </p:cNvPicPr>
          <p:nvPr/>
        </p:nvPicPr>
        <p:blipFill>
          <a:blip r:embed="rId2" cstate="print"/>
          <a:srcRect/>
          <a:stretch>
            <a:fillRect/>
          </a:stretch>
        </p:blipFill>
        <p:spPr bwMode="auto">
          <a:xfrm>
            <a:off x="4067944" y="5301208"/>
            <a:ext cx="1033264" cy="1033264"/>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Обязательный информационный  минимум</a:t>
            </a:r>
          </a:p>
        </p:txBody>
      </p:sp>
      <p:sp>
        <p:nvSpPr>
          <p:cNvPr id="3" name="Содержимое 2"/>
          <p:cNvSpPr>
            <a:spLocks noGrp="1"/>
          </p:cNvSpPr>
          <p:nvPr>
            <p:ph idx="1"/>
          </p:nvPr>
        </p:nvSpPr>
        <p:spPr>
          <a:xfrm>
            <a:off x="457200" y="1600200"/>
            <a:ext cx="7427168" cy="4525963"/>
          </a:xfrm>
        </p:spPr>
        <p:txBody>
          <a:bodyPr>
            <a:normAutofit fontScale="92500" lnSpcReduction="20000"/>
          </a:bodyPr>
          <a:lstStyle/>
          <a:p>
            <a:r>
              <a:rPr lang="ru-RU" dirty="0"/>
              <a:t>В систему знаний, отраженную в графике, мы включаем лишь то, что надо запомнить и хранить в памяти. Нужно провести четкую грань между тем, что надо запомнить, и тем, что надо лишь осмыслить, но запоминать не надо.</a:t>
            </a:r>
          </a:p>
          <a:p>
            <a:r>
              <a:rPr lang="ru-RU" dirty="0"/>
              <a:t>Отсутствие костяка, прочного остова образования – один из самых серьезных недостатков работы школы. </a:t>
            </a:r>
            <a:r>
              <a:rPr lang="ru-RU" b="1" dirty="0"/>
              <a:t>Одной из причин поверхностности знаний является стремление запомнить все</a:t>
            </a:r>
            <a:r>
              <a:rPr lang="ru-RU" dirty="0"/>
              <a:t>. </a:t>
            </a:r>
          </a:p>
        </p:txBody>
      </p:sp>
      <p:pic>
        <p:nvPicPr>
          <p:cNvPr id="5" name="Picture 2" descr="C:\Users\ВВ\Desktop\Рабочая13\Проекты презентаций и выступлений\Клипарт\Образование\00501.gif"/>
          <p:cNvPicPr>
            <a:picLocks noChangeAspect="1" noChangeArrowheads="1"/>
          </p:cNvPicPr>
          <p:nvPr/>
        </p:nvPicPr>
        <p:blipFill>
          <a:blip r:embed="rId2" cstate="print"/>
          <a:srcRect/>
          <a:stretch>
            <a:fillRect/>
          </a:stretch>
        </p:blipFill>
        <p:spPr bwMode="auto">
          <a:xfrm>
            <a:off x="7849953" y="4509120"/>
            <a:ext cx="1172949" cy="2092395"/>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Обязательный информационный  минимум</a:t>
            </a:r>
          </a:p>
        </p:txBody>
      </p:sp>
      <p:sp>
        <p:nvSpPr>
          <p:cNvPr id="3" name="Содержимое 2"/>
          <p:cNvSpPr>
            <a:spLocks noGrp="1"/>
          </p:cNvSpPr>
          <p:nvPr>
            <p:ph idx="1"/>
          </p:nvPr>
        </p:nvSpPr>
        <p:spPr/>
        <p:txBody>
          <a:bodyPr>
            <a:normAutofit fontScale="92500" lnSpcReduction="10000"/>
          </a:bodyPr>
          <a:lstStyle/>
          <a:p>
            <a:r>
              <a:rPr lang="ru-RU" dirty="0"/>
              <a:t>По каждому предмету определились правила, понятия, формулы, законы и другие обобщения, которые надо навсегда запомнить и никогда не возвращаться к ним, чтобы «наверстывать упущенное», </a:t>
            </a:r>
            <a:r>
              <a:rPr lang="ru-RU" b="1" dirty="0"/>
              <a:t>запомнить и всегда хранить в памяти</a:t>
            </a:r>
            <a:r>
              <a:rPr lang="ru-RU" dirty="0"/>
              <a:t> прежде всего потому, что эти обобщения постоянно применяются в умственном труде, они, образно говоря, универсальный подручный инструмент – без них закрыт доступ в мастерскую знаний.</a:t>
            </a:r>
          </a:p>
        </p:txBody>
      </p:sp>
      <p:pic>
        <p:nvPicPr>
          <p:cNvPr id="22530" name="Picture 2" descr="http://im0-tub-ru.yandex.net/i?id=49577197-13-72&amp;n=21"/>
          <p:cNvPicPr>
            <a:picLocks noChangeAspect="1" noChangeArrowheads="1"/>
          </p:cNvPicPr>
          <p:nvPr/>
        </p:nvPicPr>
        <p:blipFill>
          <a:blip r:embed="rId2" cstate="print"/>
          <a:srcRect/>
          <a:stretch>
            <a:fillRect/>
          </a:stretch>
        </p:blipFill>
        <p:spPr bwMode="auto">
          <a:xfrm>
            <a:off x="7740352" y="5429250"/>
            <a:ext cx="1190625" cy="1428750"/>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Обязательный информационный  минимум</a:t>
            </a:r>
          </a:p>
        </p:txBody>
      </p:sp>
      <p:sp>
        <p:nvSpPr>
          <p:cNvPr id="3" name="Содержимое 2"/>
          <p:cNvSpPr>
            <a:spLocks noGrp="1"/>
          </p:cNvSpPr>
          <p:nvPr>
            <p:ph idx="1"/>
          </p:nvPr>
        </p:nvSpPr>
        <p:spPr/>
        <p:txBody>
          <a:bodyPr>
            <a:normAutofit/>
          </a:bodyPr>
          <a:lstStyle/>
          <a:p>
            <a:r>
              <a:rPr lang="ru-RU" dirty="0"/>
              <a:t>Запоминание необходимо – это важнейшее условие предотвращения перегрузки в средних и старших классах. Запоминание и сохранение в памяти обязательного минимума освобождает умственные силы ученика для выполнения творческих задач учения.</a:t>
            </a:r>
          </a:p>
        </p:txBody>
      </p:sp>
      <p:pic>
        <p:nvPicPr>
          <p:cNvPr id="20482" name="Picture 2" descr="http://im3-tub-ru.yandex.net/i?id=308499354-06-72&amp;n=21"/>
          <p:cNvPicPr>
            <a:picLocks noChangeAspect="1" noChangeArrowheads="1"/>
          </p:cNvPicPr>
          <p:nvPr/>
        </p:nvPicPr>
        <p:blipFill>
          <a:blip r:embed="rId2" cstate="print"/>
          <a:srcRect/>
          <a:stretch>
            <a:fillRect/>
          </a:stretch>
        </p:blipFill>
        <p:spPr bwMode="auto">
          <a:xfrm>
            <a:off x="6660232" y="5013176"/>
            <a:ext cx="1657350" cy="142875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Где основная цель?</a:t>
            </a:r>
          </a:p>
        </p:txBody>
      </p:sp>
      <p:graphicFrame>
        <p:nvGraphicFramePr>
          <p:cNvPr id="4" name="Содержимое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a:t>Орфографический минимум</a:t>
            </a:r>
          </a:p>
        </p:txBody>
      </p:sp>
      <p:sp>
        <p:nvSpPr>
          <p:cNvPr id="3" name="Содержимое 2"/>
          <p:cNvSpPr>
            <a:spLocks noGrp="1"/>
          </p:cNvSpPr>
          <p:nvPr>
            <p:ph idx="1"/>
          </p:nvPr>
        </p:nvSpPr>
        <p:spPr/>
        <p:txBody>
          <a:bodyPr>
            <a:normAutofit/>
          </a:bodyPr>
          <a:lstStyle/>
          <a:p>
            <a:r>
              <a:rPr lang="ru-RU" dirty="0"/>
              <a:t>Из словаря и учебников грамматики мы выбрали 2000 слов-орфограмм, охватывающих все важнейшие орфографические правила. Написание 1500 слов ученики усваивают в начальных классах, написание 500 слов – в </a:t>
            </a:r>
            <a:r>
              <a:rPr lang="en-US" dirty="0"/>
              <a:t>V</a:t>
            </a:r>
            <a:r>
              <a:rPr lang="ru-RU" dirty="0"/>
              <a:t>-</a:t>
            </a:r>
            <a:r>
              <a:rPr lang="en-US" dirty="0"/>
              <a:t>VI</a:t>
            </a:r>
            <a:r>
              <a:rPr lang="ru-RU" dirty="0"/>
              <a:t> классах. </a:t>
            </a:r>
          </a:p>
        </p:txBody>
      </p:sp>
      <p:pic>
        <p:nvPicPr>
          <p:cNvPr id="19458" name="Picture 2" descr="http://im0-tub-ru.yandex.net/i?id=386069347-09-72&amp;n=21"/>
          <p:cNvPicPr>
            <a:picLocks noChangeAspect="1" noChangeArrowheads="1"/>
          </p:cNvPicPr>
          <p:nvPr/>
        </p:nvPicPr>
        <p:blipFill>
          <a:blip r:embed="rId2" cstate="print"/>
          <a:srcRect/>
          <a:stretch>
            <a:fillRect/>
          </a:stretch>
        </p:blipFill>
        <p:spPr bwMode="auto">
          <a:xfrm>
            <a:off x="7092280" y="5013176"/>
            <a:ext cx="1428750" cy="1428750"/>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a:t>Орфографический минимум</a:t>
            </a:r>
          </a:p>
        </p:txBody>
      </p:sp>
      <p:sp>
        <p:nvSpPr>
          <p:cNvPr id="3" name="Содержимое 2"/>
          <p:cNvSpPr>
            <a:spLocks noGrp="1"/>
          </p:cNvSpPr>
          <p:nvPr>
            <p:ph idx="1"/>
          </p:nvPr>
        </p:nvSpPr>
        <p:spPr/>
        <p:txBody>
          <a:bodyPr>
            <a:normAutofit fontScale="92500" lnSpcReduction="20000"/>
          </a:bodyPr>
          <a:lstStyle/>
          <a:p>
            <a:r>
              <a:rPr lang="ru-RU" dirty="0"/>
              <a:t>Орфографический минимум – твердая программа учителя. Он распределяет слова во времени, дает соответствующие упражнения, изучает индивидуальную работу школьников. Многолетний опыт убеждает, что, если к моменту окончания </a:t>
            </a:r>
            <a:r>
              <a:rPr lang="en-US" dirty="0"/>
              <a:t>VI</a:t>
            </a:r>
            <a:r>
              <a:rPr lang="ru-RU" dirty="0"/>
              <a:t> класса ученик прочно, </a:t>
            </a:r>
            <a:r>
              <a:rPr lang="ru-RU" b="1" dirty="0"/>
              <a:t>навсегда запомнил 2000 орфограмм</a:t>
            </a:r>
            <a:r>
              <a:rPr lang="ru-RU" dirty="0"/>
              <a:t>, охватывающих важнейшие правила грамматики, если это запоминание происходит на фоне сознательного изучения правил, ученик становится грамотным. </a:t>
            </a:r>
          </a:p>
        </p:txBody>
      </p:sp>
      <p:pic>
        <p:nvPicPr>
          <p:cNvPr id="18434" name="Picture 2" descr="http://im0-tub-ru.yandex.net/i?id=386069347-09-72&amp;n=21"/>
          <p:cNvPicPr>
            <a:picLocks noChangeAspect="1" noChangeArrowheads="1"/>
          </p:cNvPicPr>
          <p:nvPr/>
        </p:nvPicPr>
        <p:blipFill>
          <a:blip r:embed="rId2" cstate="print"/>
          <a:srcRect/>
          <a:stretch>
            <a:fillRect/>
          </a:stretch>
        </p:blipFill>
        <p:spPr bwMode="auto">
          <a:xfrm>
            <a:off x="7668344" y="5373216"/>
            <a:ext cx="1284734" cy="1284734"/>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l"/>
            <a:r>
              <a:rPr lang="ru-RU" dirty="0"/>
              <a:t>Арифметический  минимум</a:t>
            </a:r>
          </a:p>
        </p:txBody>
      </p:sp>
      <p:sp>
        <p:nvSpPr>
          <p:cNvPr id="3" name="Содержимое 2"/>
          <p:cNvSpPr>
            <a:spLocks noGrp="1"/>
          </p:cNvSpPr>
          <p:nvPr>
            <p:ph idx="1"/>
          </p:nvPr>
        </p:nvSpPr>
        <p:spPr/>
        <p:txBody>
          <a:bodyPr>
            <a:normAutofit fontScale="92500"/>
          </a:bodyPr>
          <a:lstStyle/>
          <a:p>
            <a:r>
              <a:rPr lang="ru-RU" dirty="0"/>
              <a:t>Таблица умножения. Это элементарное обобщение ученик навсегда запоминает в четвертой четверти второго  года обучения. Все возможные комбинации арифметических действий в пределах 100 (ученик, например, не задумывается, сколько будет 83-69, он знает это, знает навсегда). </a:t>
            </a:r>
          </a:p>
          <a:p>
            <a:r>
              <a:rPr lang="ru-RU" dirty="0"/>
              <a:t>В </a:t>
            </a:r>
            <a:r>
              <a:rPr lang="en-US" dirty="0"/>
              <a:t>III </a:t>
            </a:r>
            <a:r>
              <a:rPr lang="ru-RU" dirty="0"/>
              <a:t>классе ученик запоминает все комбинации арифметических действий в пределах тысячи.</a:t>
            </a:r>
          </a:p>
        </p:txBody>
      </p:sp>
      <p:pic>
        <p:nvPicPr>
          <p:cNvPr id="17410" name="Picture 2" descr="http://im3-tub-ru.yandex.net/i?id=403327019-09-72&amp;n=21"/>
          <p:cNvPicPr>
            <a:picLocks noChangeAspect="1" noChangeArrowheads="1"/>
          </p:cNvPicPr>
          <p:nvPr/>
        </p:nvPicPr>
        <p:blipFill>
          <a:blip r:embed="rId2" cstate="print"/>
          <a:srcRect/>
          <a:stretch>
            <a:fillRect/>
          </a:stretch>
        </p:blipFill>
        <p:spPr bwMode="auto">
          <a:xfrm>
            <a:off x="7452320" y="0"/>
            <a:ext cx="1000125" cy="1428750"/>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Образец графика освоения </a:t>
            </a:r>
            <a:r>
              <a:rPr lang="ru-RU" dirty="0" err="1"/>
              <a:t>общеучебных</a:t>
            </a:r>
            <a:r>
              <a:rPr lang="ru-RU" dirty="0"/>
              <a:t> умений (ОУ)</a:t>
            </a:r>
          </a:p>
        </p:txBody>
      </p:sp>
      <p:graphicFrame>
        <p:nvGraphicFramePr>
          <p:cNvPr id="4" name="Содержимое 3"/>
          <p:cNvGraphicFramePr>
            <a:graphicFrameLocks noGrp="1"/>
          </p:cNvGraphicFramePr>
          <p:nvPr>
            <p:ph idx="1"/>
          </p:nvPr>
        </p:nvGraphicFramePr>
        <p:xfrm>
          <a:off x="457200" y="1600200"/>
          <a:ext cx="8229600" cy="4181331"/>
        </p:xfrm>
        <a:graphic>
          <a:graphicData uri="http://schemas.openxmlformats.org/drawingml/2006/table">
            <a:tbl>
              <a:tblPr firstRow="1" bandRow="1">
                <a:tableStyleId>{5C22544A-7EE6-4342-B048-85BDC9FD1C3A}</a:tableStyleId>
              </a:tblPr>
              <a:tblGrid>
                <a:gridCol w="914400">
                  <a:extLst>
                    <a:ext uri="{9D8B030D-6E8A-4147-A177-3AD203B41FA5}">
                      <a16:colId xmlns:a16="http://schemas.microsoft.com/office/drawing/2014/main" val="20000"/>
                    </a:ext>
                  </a:extLst>
                </a:gridCol>
                <a:gridCol w="914400">
                  <a:extLst>
                    <a:ext uri="{9D8B030D-6E8A-4147-A177-3AD203B41FA5}">
                      <a16:colId xmlns:a16="http://schemas.microsoft.com/office/drawing/2014/main" val="20001"/>
                    </a:ext>
                  </a:extLst>
                </a:gridCol>
                <a:gridCol w="914400">
                  <a:extLst>
                    <a:ext uri="{9D8B030D-6E8A-4147-A177-3AD203B41FA5}">
                      <a16:colId xmlns:a16="http://schemas.microsoft.com/office/drawing/2014/main" val="20002"/>
                    </a:ext>
                  </a:extLst>
                </a:gridCol>
                <a:gridCol w="914400">
                  <a:extLst>
                    <a:ext uri="{9D8B030D-6E8A-4147-A177-3AD203B41FA5}">
                      <a16:colId xmlns:a16="http://schemas.microsoft.com/office/drawing/2014/main" val="20003"/>
                    </a:ext>
                  </a:extLst>
                </a:gridCol>
                <a:gridCol w="914400">
                  <a:extLst>
                    <a:ext uri="{9D8B030D-6E8A-4147-A177-3AD203B41FA5}">
                      <a16:colId xmlns:a16="http://schemas.microsoft.com/office/drawing/2014/main" val="20004"/>
                    </a:ext>
                  </a:extLst>
                </a:gridCol>
                <a:gridCol w="914400">
                  <a:extLst>
                    <a:ext uri="{9D8B030D-6E8A-4147-A177-3AD203B41FA5}">
                      <a16:colId xmlns:a16="http://schemas.microsoft.com/office/drawing/2014/main" val="20005"/>
                    </a:ext>
                  </a:extLst>
                </a:gridCol>
                <a:gridCol w="914400">
                  <a:extLst>
                    <a:ext uri="{9D8B030D-6E8A-4147-A177-3AD203B41FA5}">
                      <a16:colId xmlns:a16="http://schemas.microsoft.com/office/drawing/2014/main" val="20006"/>
                    </a:ext>
                  </a:extLst>
                </a:gridCol>
                <a:gridCol w="914400">
                  <a:extLst>
                    <a:ext uri="{9D8B030D-6E8A-4147-A177-3AD203B41FA5}">
                      <a16:colId xmlns:a16="http://schemas.microsoft.com/office/drawing/2014/main" val="20007"/>
                    </a:ext>
                  </a:extLst>
                </a:gridCol>
                <a:gridCol w="914400">
                  <a:extLst>
                    <a:ext uri="{9D8B030D-6E8A-4147-A177-3AD203B41FA5}">
                      <a16:colId xmlns:a16="http://schemas.microsoft.com/office/drawing/2014/main" val="20008"/>
                    </a:ext>
                  </a:extLst>
                </a:gridCol>
              </a:tblGrid>
              <a:tr h="666123">
                <a:tc rowSpan="2">
                  <a:txBody>
                    <a:bodyPr/>
                    <a:lstStyle/>
                    <a:p>
                      <a:pPr algn="ctr"/>
                      <a:endParaRPr lang="ru-RU" sz="2400" b="1" dirty="0"/>
                    </a:p>
                  </a:txBody>
                  <a:tcPr/>
                </a:tc>
                <a:tc gridSpan="4">
                  <a:txBody>
                    <a:bodyPr/>
                    <a:lstStyle/>
                    <a:p>
                      <a:pPr algn="ctr"/>
                      <a:r>
                        <a:rPr lang="ru-RU" sz="2400" dirty="0"/>
                        <a:t>1 класс</a:t>
                      </a:r>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c gridSpan="4">
                  <a:txBody>
                    <a:bodyPr/>
                    <a:lstStyle/>
                    <a:p>
                      <a:pPr algn="ctr"/>
                      <a:r>
                        <a:rPr lang="ru-RU" sz="2400" dirty="0"/>
                        <a:t>2 класс</a:t>
                      </a:r>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extLst>
                  <a:ext uri="{0D108BD9-81ED-4DB2-BD59-A6C34878D82A}">
                    <a16:rowId xmlns:a16="http://schemas.microsoft.com/office/drawing/2014/main" val="10000"/>
                  </a:ext>
                </a:extLst>
              </a:tr>
              <a:tr h="666123">
                <a:tc vMerge="1">
                  <a:txBody>
                    <a:bodyPr/>
                    <a:lstStyle/>
                    <a:p>
                      <a:endParaRPr lang="ru-RU"/>
                    </a:p>
                  </a:txBody>
                  <a:tcPr/>
                </a:tc>
                <a:tc>
                  <a:txBody>
                    <a:bodyPr/>
                    <a:lstStyle/>
                    <a:p>
                      <a:pPr algn="ctr"/>
                      <a:r>
                        <a:rPr lang="ru-RU" sz="2400" dirty="0"/>
                        <a:t>1 ч</a:t>
                      </a:r>
                    </a:p>
                  </a:txBody>
                  <a:tcPr/>
                </a:tc>
                <a:tc>
                  <a:txBody>
                    <a:bodyPr/>
                    <a:lstStyle/>
                    <a:p>
                      <a:pPr algn="ctr"/>
                      <a:r>
                        <a:rPr lang="ru-RU" sz="2400" dirty="0"/>
                        <a:t>2 ч</a:t>
                      </a:r>
                    </a:p>
                  </a:txBody>
                  <a:tcPr/>
                </a:tc>
                <a:tc>
                  <a:txBody>
                    <a:bodyPr/>
                    <a:lstStyle/>
                    <a:p>
                      <a:pPr algn="ctr"/>
                      <a:r>
                        <a:rPr lang="ru-RU" sz="2400" dirty="0"/>
                        <a:t>3 ч</a:t>
                      </a:r>
                    </a:p>
                  </a:txBody>
                  <a:tcPr/>
                </a:tc>
                <a:tc>
                  <a:txBody>
                    <a:bodyPr/>
                    <a:lstStyle/>
                    <a:p>
                      <a:pPr algn="ctr"/>
                      <a:r>
                        <a:rPr lang="ru-RU" sz="2400" dirty="0"/>
                        <a:t>4 ч</a:t>
                      </a:r>
                    </a:p>
                  </a:txBody>
                  <a:tcPr/>
                </a:tc>
                <a:tc>
                  <a:txBody>
                    <a:bodyPr/>
                    <a:lstStyle/>
                    <a:p>
                      <a:pPr algn="ctr"/>
                      <a:r>
                        <a:rPr lang="ru-RU" sz="2400" dirty="0"/>
                        <a:t>1 ч</a:t>
                      </a:r>
                    </a:p>
                  </a:txBody>
                  <a:tcPr/>
                </a:tc>
                <a:tc>
                  <a:txBody>
                    <a:bodyPr/>
                    <a:lstStyle/>
                    <a:p>
                      <a:pPr algn="ctr"/>
                      <a:r>
                        <a:rPr lang="ru-RU" sz="2400" dirty="0"/>
                        <a:t>2 ч</a:t>
                      </a:r>
                    </a:p>
                  </a:txBody>
                  <a:tcPr/>
                </a:tc>
                <a:tc>
                  <a:txBody>
                    <a:bodyPr/>
                    <a:lstStyle/>
                    <a:p>
                      <a:pPr algn="ctr"/>
                      <a:r>
                        <a:rPr lang="ru-RU" sz="2400" dirty="0"/>
                        <a:t>3 ч</a:t>
                      </a:r>
                    </a:p>
                  </a:txBody>
                  <a:tcPr/>
                </a:tc>
                <a:tc>
                  <a:txBody>
                    <a:bodyPr/>
                    <a:lstStyle/>
                    <a:p>
                      <a:pPr algn="ctr"/>
                      <a:r>
                        <a:rPr lang="ru-RU" sz="2400" dirty="0"/>
                        <a:t>4 ч</a:t>
                      </a:r>
                    </a:p>
                  </a:txBody>
                  <a:tcPr/>
                </a:tc>
                <a:extLst>
                  <a:ext uri="{0D108BD9-81ED-4DB2-BD59-A6C34878D82A}">
                    <a16:rowId xmlns:a16="http://schemas.microsoft.com/office/drawing/2014/main" val="10001"/>
                  </a:ext>
                </a:extLst>
              </a:tr>
              <a:tr h="675375">
                <a:tc>
                  <a:txBody>
                    <a:bodyPr/>
                    <a:lstStyle/>
                    <a:p>
                      <a:pPr algn="ctr"/>
                      <a:r>
                        <a:rPr lang="ru-RU" sz="2400" b="1" dirty="0"/>
                        <a:t>ОУ 1</a:t>
                      </a:r>
                    </a:p>
                  </a:txBody>
                  <a:tcPr/>
                </a:tc>
                <a:tc>
                  <a:txBody>
                    <a:bodyPr/>
                    <a:lstStyle/>
                    <a:p>
                      <a:pPr algn="ctr"/>
                      <a:r>
                        <a:rPr lang="ru-RU" sz="2400" b="1" dirty="0">
                          <a:solidFill>
                            <a:srgbClr val="7030A0"/>
                          </a:solidFill>
                        </a:rPr>
                        <a:t>Ф</a:t>
                      </a:r>
                    </a:p>
                  </a:txBody>
                  <a:tcPr anchor="ctr"/>
                </a:tc>
                <a:tc>
                  <a:txBody>
                    <a:bodyPr/>
                    <a:lstStyle/>
                    <a:p>
                      <a:pPr algn="ctr"/>
                      <a:r>
                        <a:rPr lang="ru-RU" sz="2400" b="1" dirty="0">
                          <a:solidFill>
                            <a:srgbClr val="7030A0"/>
                          </a:solidFill>
                        </a:rPr>
                        <a:t>Ф</a:t>
                      </a:r>
                    </a:p>
                  </a:txBody>
                  <a:tcPr anchor="ctr"/>
                </a:tc>
                <a:tc>
                  <a:txBody>
                    <a:bodyPr/>
                    <a:lstStyle/>
                    <a:p>
                      <a:pPr algn="ctr"/>
                      <a:r>
                        <a:rPr lang="ru-RU" sz="2400" b="1" dirty="0">
                          <a:solidFill>
                            <a:srgbClr val="7030A0"/>
                          </a:solidFill>
                        </a:rPr>
                        <a:t>Ф</a:t>
                      </a:r>
                    </a:p>
                  </a:txBody>
                  <a:tcPr anchor="ctr"/>
                </a:tc>
                <a:tc>
                  <a:txBody>
                    <a:bodyPr/>
                    <a:lstStyle/>
                    <a:p>
                      <a:pPr algn="ctr"/>
                      <a:r>
                        <a:rPr lang="ru-RU" sz="2400" b="1" dirty="0">
                          <a:solidFill>
                            <a:srgbClr val="7030A0"/>
                          </a:solidFill>
                        </a:rPr>
                        <a:t>Ф</a:t>
                      </a:r>
                    </a:p>
                  </a:txBody>
                  <a:tcPr anchor="ctr"/>
                </a:tc>
                <a:tc>
                  <a:txBody>
                    <a:bodyPr/>
                    <a:lstStyle/>
                    <a:p>
                      <a:pPr algn="ctr"/>
                      <a:r>
                        <a:rPr lang="ru-RU" sz="2400" b="1" dirty="0">
                          <a:solidFill>
                            <a:srgbClr val="7030A0"/>
                          </a:solidFill>
                        </a:rPr>
                        <a:t>Ф</a:t>
                      </a:r>
                    </a:p>
                  </a:txBody>
                  <a:tcPr anchor="ctr"/>
                </a:tc>
                <a:tc>
                  <a:txBody>
                    <a:bodyPr/>
                    <a:lstStyle/>
                    <a:p>
                      <a:pPr algn="ctr"/>
                      <a:r>
                        <a:rPr lang="ru-RU" sz="2400" b="1" dirty="0">
                          <a:solidFill>
                            <a:srgbClr val="FF0000"/>
                          </a:solidFill>
                        </a:rPr>
                        <a:t>ИК</a:t>
                      </a:r>
                    </a:p>
                  </a:txBody>
                  <a:tcPr anchor="ctr"/>
                </a:tc>
                <a:tc>
                  <a:txBody>
                    <a:bodyPr/>
                    <a:lstStyle/>
                    <a:p>
                      <a:pPr algn="ctr"/>
                      <a:r>
                        <a:rPr lang="ru-RU" sz="2400" b="1" dirty="0">
                          <a:solidFill>
                            <a:srgbClr val="00B050"/>
                          </a:solidFill>
                        </a:rPr>
                        <a:t>Р</a:t>
                      </a:r>
                    </a:p>
                  </a:txBody>
                  <a:tcPr anchor="ctr"/>
                </a:tc>
                <a:tc>
                  <a:txBody>
                    <a:bodyPr/>
                    <a:lstStyle/>
                    <a:p>
                      <a:pPr algn="ctr"/>
                      <a:r>
                        <a:rPr lang="ru-RU" sz="2400" b="1" dirty="0">
                          <a:solidFill>
                            <a:srgbClr val="00B050"/>
                          </a:solidFill>
                        </a:rPr>
                        <a:t>Р</a:t>
                      </a:r>
                    </a:p>
                  </a:txBody>
                  <a:tcPr anchor="ctr"/>
                </a:tc>
                <a:extLst>
                  <a:ext uri="{0D108BD9-81ED-4DB2-BD59-A6C34878D82A}">
                    <a16:rowId xmlns:a16="http://schemas.microsoft.com/office/drawing/2014/main" val="10002"/>
                  </a:ext>
                </a:extLst>
              </a:tr>
              <a:tr h="675375">
                <a:tc>
                  <a:txBody>
                    <a:bodyPr/>
                    <a:lstStyle/>
                    <a:p>
                      <a:pPr algn="ctr"/>
                      <a:r>
                        <a:rPr lang="ru-RU" sz="2400" b="1" dirty="0"/>
                        <a:t>ОУ 2</a:t>
                      </a:r>
                    </a:p>
                  </a:txBody>
                  <a:tcPr/>
                </a:tc>
                <a:tc>
                  <a:txBody>
                    <a:bodyPr/>
                    <a:lstStyle/>
                    <a:p>
                      <a:pPr algn="ctr"/>
                      <a:endParaRPr lang="ru-RU" sz="2400" dirty="0"/>
                    </a:p>
                  </a:txBody>
                  <a:tcPr anchor="ctr"/>
                </a:tc>
                <a:tc>
                  <a:txBody>
                    <a:bodyPr/>
                    <a:lstStyle/>
                    <a:p>
                      <a:pPr algn="ctr"/>
                      <a:endParaRPr lang="ru-RU" sz="2400" dirty="0"/>
                    </a:p>
                  </a:txBody>
                  <a:tcPr anchor="ctr"/>
                </a:tc>
                <a:tc>
                  <a:txBody>
                    <a:bodyPr/>
                    <a:lstStyle/>
                    <a:p>
                      <a:pPr marL="0" algn="ctr" defTabSz="914400" rtl="0" eaLnBrk="1" latinLnBrk="0" hangingPunct="1"/>
                      <a:r>
                        <a:rPr lang="ru-RU" sz="2400" b="1" kern="1200" dirty="0">
                          <a:solidFill>
                            <a:srgbClr val="7030A0"/>
                          </a:solidFill>
                          <a:latin typeface="+mn-lt"/>
                          <a:ea typeface="+mn-ea"/>
                          <a:cs typeface="+mn-cs"/>
                        </a:rPr>
                        <a:t>Ф</a:t>
                      </a:r>
                    </a:p>
                  </a:txBody>
                  <a:tcPr anchor="ctr"/>
                </a:tc>
                <a:tc>
                  <a:txBody>
                    <a:bodyPr/>
                    <a:lstStyle/>
                    <a:p>
                      <a:pPr marL="0" algn="ctr" defTabSz="914400" rtl="0" eaLnBrk="1" latinLnBrk="0" hangingPunct="1"/>
                      <a:r>
                        <a:rPr lang="ru-RU" sz="2400" b="1" kern="1200" dirty="0">
                          <a:solidFill>
                            <a:srgbClr val="7030A0"/>
                          </a:solidFill>
                          <a:latin typeface="+mn-lt"/>
                          <a:ea typeface="+mn-ea"/>
                          <a:cs typeface="+mn-cs"/>
                        </a:rPr>
                        <a:t>Ф</a:t>
                      </a:r>
                    </a:p>
                  </a:txBody>
                  <a:tcPr anchor="ctr"/>
                </a:tc>
                <a:tc>
                  <a:txBody>
                    <a:bodyPr/>
                    <a:lstStyle/>
                    <a:p>
                      <a:pPr marL="0" algn="ctr" defTabSz="914400" rtl="0" eaLnBrk="1" latinLnBrk="0" hangingPunct="1"/>
                      <a:r>
                        <a:rPr lang="ru-RU" sz="2400" b="1" kern="1200" dirty="0">
                          <a:solidFill>
                            <a:srgbClr val="7030A0"/>
                          </a:solidFill>
                          <a:latin typeface="+mn-lt"/>
                          <a:ea typeface="+mn-ea"/>
                          <a:cs typeface="+mn-cs"/>
                        </a:rPr>
                        <a:t>Ф</a:t>
                      </a:r>
                    </a:p>
                  </a:txBody>
                  <a:tcPr anchor="ctr"/>
                </a:tc>
                <a:tc>
                  <a:txBody>
                    <a:bodyPr/>
                    <a:lstStyle/>
                    <a:p>
                      <a:pPr algn="ctr"/>
                      <a:r>
                        <a:rPr lang="ru-RU" sz="2400" b="1" dirty="0">
                          <a:solidFill>
                            <a:srgbClr val="FF0000"/>
                          </a:solidFill>
                        </a:rPr>
                        <a:t>ИК</a:t>
                      </a:r>
                    </a:p>
                  </a:txBody>
                  <a:tcPr anchor="ctr"/>
                </a:tc>
                <a:tc>
                  <a:txBody>
                    <a:bodyPr/>
                    <a:lstStyle/>
                    <a:p>
                      <a:pPr algn="ctr"/>
                      <a:r>
                        <a:rPr lang="ru-RU" sz="2400" b="1" dirty="0">
                          <a:solidFill>
                            <a:srgbClr val="00B050"/>
                          </a:solidFill>
                        </a:rPr>
                        <a:t>Р</a:t>
                      </a:r>
                    </a:p>
                  </a:txBody>
                  <a:tcPr anchor="ctr"/>
                </a:tc>
                <a:tc>
                  <a:txBody>
                    <a:bodyPr/>
                    <a:lstStyle/>
                    <a:p>
                      <a:pPr algn="ctr"/>
                      <a:r>
                        <a:rPr lang="ru-RU" sz="2400" b="1" dirty="0">
                          <a:solidFill>
                            <a:srgbClr val="00B050"/>
                          </a:solidFill>
                        </a:rPr>
                        <a:t>Р</a:t>
                      </a:r>
                    </a:p>
                  </a:txBody>
                  <a:tcPr anchor="ctr"/>
                </a:tc>
                <a:extLst>
                  <a:ext uri="{0D108BD9-81ED-4DB2-BD59-A6C34878D82A}">
                    <a16:rowId xmlns:a16="http://schemas.microsoft.com/office/drawing/2014/main" val="10003"/>
                  </a:ext>
                </a:extLst>
              </a:tr>
              <a:tr h="675375">
                <a:tc>
                  <a:txBody>
                    <a:bodyPr/>
                    <a:lstStyle/>
                    <a:p>
                      <a:pPr algn="ctr"/>
                      <a:r>
                        <a:rPr lang="ru-RU" sz="2400" b="1" dirty="0"/>
                        <a:t>ОУ 3</a:t>
                      </a:r>
                    </a:p>
                  </a:txBody>
                  <a:tcPr/>
                </a:tc>
                <a:tc>
                  <a:txBody>
                    <a:bodyPr/>
                    <a:lstStyle/>
                    <a:p>
                      <a:pPr algn="ctr"/>
                      <a:endParaRPr lang="ru-RU" sz="2400" dirty="0"/>
                    </a:p>
                  </a:txBody>
                  <a:tcPr anchor="ctr"/>
                </a:tc>
                <a:tc>
                  <a:txBody>
                    <a:bodyPr/>
                    <a:lstStyle/>
                    <a:p>
                      <a:pPr algn="ctr"/>
                      <a:endParaRPr lang="ru-RU" sz="2400"/>
                    </a:p>
                  </a:txBody>
                  <a:tcPr anchor="ctr"/>
                </a:tc>
                <a:tc>
                  <a:txBody>
                    <a:bodyPr/>
                    <a:lstStyle/>
                    <a:p>
                      <a:pPr algn="ctr"/>
                      <a:endParaRPr lang="ru-RU" sz="2400" dirty="0"/>
                    </a:p>
                  </a:txBody>
                  <a:tcPr anchor="ctr"/>
                </a:tc>
                <a:tc>
                  <a:txBody>
                    <a:bodyPr/>
                    <a:lstStyle/>
                    <a:p>
                      <a:pPr algn="ctr"/>
                      <a:endParaRPr lang="ru-RU" sz="2400" dirty="0"/>
                    </a:p>
                  </a:txBody>
                  <a:tcPr anchor="ctr"/>
                </a:tc>
                <a:tc>
                  <a:txBody>
                    <a:bodyPr/>
                    <a:lstStyle/>
                    <a:p>
                      <a:pPr marL="0" algn="ctr" defTabSz="914400" rtl="0" eaLnBrk="1" latinLnBrk="0" hangingPunct="1"/>
                      <a:r>
                        <a:rPr lang="ru-RU" sz="2400" b="1" kern="1200" dirty="0">
                          <a:solidFill>
                            <a:srgbClr val="7030A0"/>
                          </a:solidFill>
                          <a:latin typeface="+mn-lt"/>
                          <a:ea typeface="+mn-ea"/>
                          <a:cs typeface="+mn-cs"/>
                        </a:rPr>
                        <a:t>Ф</a:t>
                      </a:r>
                    </a:p>
                  </a:txBody>
                  <a:tcPr anchor="ctr"/>
                </a:tc>
                <a:tc>
                  <a:txBody>
                    <a:bodyPr/>
                    <a:lstStyle/>
                    <a:p>
                      <a:pPr marL="0" algn="ctr" defTabSz="914400" rtl="0" eaLnBrk="1" latinLnBrk="0" hangingPunct="1"/>
                      <a:r>
                        <a:rPr lang="ru-RU" sz="2400" b="1" kern="1200" dirty="0">
                          <a:solidFill>
                            <a:srgbClr val="7030A0"/>
                          </a:solidFill>
                          <a:latin typeface="+mn-lt"/>
                          <a:ea typeface="+mn-ea"/>
                          <a:cs typeface="+mn-cs"/>
                        </a:rPr>
                        <a:t>Ф</a:t>
                      </a:r>
                    </a:p>
                  </a:txBody>
                  <a:tcPr anchor="ctr"/>
                </a:tc>
                <a:tc>
                  <a:txBody>
                    <a:bodyPr/>
                    <a:lstStyle/>
                    <a:p>
                      <a:pPr marL="0" algn="ctr" defTabSz="914400" rtl="0" eaLnBrk="1" latinLnBrk="0" hangingPunct="1"/>
                      <a:r>
                        <a:rPr lang="ru-RU" sz="2400" b="1" kern="1200" dirty="0">
                          <a:solidFill>
                            <a:srgbClr val="7030A0"/>
                          </a:solidFill>
                          <a:latin typeface="+mn-lt"/>
                          <a:ea typeface="+mn-ea"/>
                          <a:cs typeface="+mn-cs"/>
                        </a:rPr>
                        <a:t>Ф</a:t>
                      </a:r>
                    </a:p>
                  </a:txBody>
                  <a:tcPr anchor="ctr"/>
                </a:tc>
                <a:tc>
                  <a:txBody>
                    <a:bodyPr/>
                    <a:lstStyle/>
                    <a:p>
                      <a:pPr marL="0" algn="ctr" defTabSz="914400" rtl="0" eaLnBrk="1" latinLnBrk="0" hangingPunct="1"/>
                      <a:r>
                        <a:rPr lang="ru-RU" sz="2400" b="1" kern="1200" dirty="0">
                          <a:solidFill>
                            <a:srgbClr val="FF0000"/>
                          </a:solidFill>
                          <a:latin typeface="+mn-lt"/>
                          <a:ea typeface="+mn-ea"/>
                          <a:cs typeface="+mn-cs"/>
                        </a:rPr>
                        <a:t>ИК</a:t>
                      </a:r>
                    </a:p>
                  </a:txBody>
                  <a:tcPr anchor="ctr"/>
                </a:tc>
                <a:extLst>
                  <a:ext uri="{0D108BD9-81ED-4DB2-BD59-A6C34878D82A}">
                    <a16:rowId xmlns:a16="http://schemas.microsoft.com/office/drawing/2014/main" val="10004"/>
                  </a:ext>
                </a:extLst>
              </a:tr>
              <a:tr h="675375">
                <a:tc>
                  <a:txBody>
                    <a:bodyPr/>
                    <a:lstStyle/>
                    <a:p>
                      <a:pPr algn="ctr"/>
                      <a:r>
                        <a:rPr lang="ru-RU" sz="2400" b="1"/>
                        <a:t>ОУ </a:t>
                      </a:r>
                      <a:r>
                        <a:rPr lang="en-US" sz="2400" b="1" baseline="0"/>
                        <a:t>n</a:t>
                      </a:r>
                      <a:r>
                        <a:rPr lang="en-US" sz="2400" b="1" baseline="0" dirty="0"/>
                        <a:t>…</a:t>
                      </a:r>
                      <a:endParaRPr lang="ru-RU" sz="2400" b="1" dirty="0"/>
                    </a:p>
                  </a:txBody>
                  <a:tcPr/>
                </a:tc>
                <a:tc>
                  <a:txBody>
                    <a:bodyPr/>
                    <a:lstStyle/>
                    <a:p>
                      <a:pPr algn="ctr"/>
                      <a:endParaRPr lang="ru-RU" sz="2400"/>
                    </a:p>
                  </a:txBody>
                  <a:tcPr anchor="ctr"/>
                </a:tc>
                <a:tc>
                  <a:txBody>
                    <a:bodyPr/>
                    <a:lstStyle/>
                    <a:p>
                      <a:pPr algn="ctr"/>
                      <a:endParaRPr lang="ru-RU" sz="2400"/>
                    </a:p>
                  </a:txBody>
                  <a:tcPr anchor="ctr"/>
                </a:tc>
                <a:tc>
                  <a:txBody>
                    <a:bodyPr/>
                    <a:lstStyle/>
                    <a:p>
                      <a:pPr algn="ctr"/>
                      <a:endParaRPr lang="ru-RU" sz="2400"/>
                    </a:p>
                  </a:txBody>
                  <a:tcPr anchor="ctr"/>
                </a:tc>
                <a:tc>
                  <a:txBody>
                    <a:bodyPr/>
                    <a:lstStyle/>
                    <a:p>
                      <a:pPr algn="ctr"/>
                      <a:endParaRPr lang="ru-RU" sz="2400" dirty="0"/>
                    </a:p>
                  </a:txBody>
                  <a:tcPr anchor="ctr"/>
                </a:tc>
                <a:tc>
                  <a:txBody>
                    <a:bodyPr/>
                    <a:lstStyle/>
                    <a:p>
                      <a:pPr marL="0" algn="ctr" defTabSz="914400" rtl="0" eaLnBrk="1" latinLnBrk="0" hangingPunct="1"/>
                      <a:endParaRPr lang="ru-RU" sz="2400" b="1" kern="1200" dirty="0">
                        <a:solidFill>
                          <a:srgbClr val="7030A0"/>
                        </a:solidFill>
                        <a:latin typeface="+mn-lt"/>
                        <a:ea typeface="+mn-ea"/>
                        <a:cs typeface="+mn-cs"/>
                      </a:endParaRPr>
                    </a:p>
                  </a:txBody>
                  <a:tcPr anchor="ctr"/>
                </a:tc>
                <a:tc>
                  <a:txBody>
                    <a:bodyPr/>
                    <a:lstStyle/>
                    <a:p>
                      <a:pPr marL="0" algn="ctr" defTabSz="914400" rtl="0" eaLnBrk="1" latinLnBrk="0" hangingPunct="1"/>
                      <a:endParaRPr lang="ru-RU" sz="2400" b="1" kern="1200" dirty="0">
                        <a:solidFill>
                          <a:srgbClr val="7030A0"/>
                        </a:solidFill>
                        <a:latin typeface="+mn-lt"/>
                        <a:ea typeface="+mn-ea"/>
                        <a:cs typeface="+mn-cs"/>
                      </a:endParaRPr>
                    </a:p>
                  </a:txBody>
                  <a:tcPr anchor="ctr"/>
                </a:tc>
                <a:tc>
                  <a:txBody>
                    <a:bodyPr/>
                    <a:lstStyle/>
                    <a:p>
                      <a:pPr marL="0" algn="ctr" defTabSz="914400" rtl="0" eaLnBrk="1" latinLnBrk="0" hangingPunct="1"/>
                      <a:r>
                        <a:rPr lang="ru-RU" sz="2400" b="1" kern="1200" dirty="0">
                          <a:solidFill>
                            <a:srgbClr val="7030A0"/>
                          </a:solidFill>
                          <a:latin typeface="+mn-lt"/>
                          <a:ea typeface="+mn-ea"/>
                          <a:cs typeface="+mn-cs"/>
                        </a:rPr>
                        <a:t>Ф</a:t>
                      </a:r>
                    </a:p>
                  </a:txBody>
                  <a:tcPr anchor="ctr"/>
                </a:tc>
                <a:tc>
                  <a:txBody>
                    <a:bodyPr/>
                    <a:lstStyle/>
                    <a:p>
                      <a:pPr marL="0" algn="ctr" defTabSz="914400" rtl="0" eaLnBrk="1" latinLnBrk="0" hangingPunct="1"/>
                      <a:r>
                        <a:rPr lang="ru-RU" sz="2400" b="1" kern="1200" dirty="0">
                          <a:solidFill>
                            <a:srgbClr val="7030A0"/>
                          </a:solidFill>
                          <a:latin typeface="+mn-lt"/>
                          <a:ea typeface="+mn-ea"/>
                          <a:cs typeface="+mn-cs"/>
                        </a:rPr>
                        <a:t>Ф</a:t>
                      </a:r>
                    </a:p>
                  </a:txBody>
                  <a:tcPr anchor="ctr"/>
                </a:tc>
                <a:extLst>
                  <a:ext uri="{0D108BD9-81ED-4DB2-BD59-A6C34878D82A}">
                    <a16:rowId xmlns:a16="http://schemas.microsoft.com/office/drawing/2014/main" val="10005"/>
                  </a:ext>
                </a:extLst>
              </a:tr>
            </a:tbl>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Отправная точка</a:t>
            </a:r>
          </a:p>
        </p:txBody>
      </p:sp>
      <p:sp>
        <p:nvSpPr>
          <p:cNvPr id="3" name="Содержимое 2"/>
          <p:cNvSpPr>
            <a:spLocks noGrp="1"/>
          </p:cNvSpPr>
          <p:nvPr>
            <p:ph idx="1"/>
          </p:nvPr>
        </p:nvSpPr>
        <p:spPr/>
        <p:txBody>
          <a:bodyPr>
            <a:normAutofit fontScale="92500" lnSpcReduction="10000"/>
          </a:bodyPr>
          <a:lstStyle/>
          <a:p>
            <a:r>
              <a:rPr lang="ru-RU" dirty="0"/>
              <a:t>Если хотите воспитать сильных и опытных педагогов, начинайте вместе с ними изучение проблемы: </a:t>
            </a:r>
            <a:r>
              <a:rPr lang="ru-RU" b="1" dirty="0"/>
              <a:t>как дети воспринимают явления природы, окружающий мир</a:t>
            </a:r>
            <a:r>
              <a:rPr lang="ru-RU" dirty="0"/>
              <a:t>. Перед вами откроется интересная картина зависимости мысли и речи ребенка от того, как он видит цветущее дерево и надвигающуюся грозу, что он замечает, что его волнует. Кое-что вам станет понятным, но вместе с тем у вас возникнет множество вопросов.</a:t>
            </a:r>
          </a:p>
        </p:txBody>
      </p:sp>
      <p:pic>
        <p:nvPicPr>
          <p:cNvPr id="36866" name="Picture 2" descr="смайлик"/>
          <p:cNvPicPr>
            <a:picLocks noChangeAspect="1" noChangeArrowheads="1" noCrop="1"/>
          </p:cNvPicPr>
          <p:nvPr/>
        </p:nvPicPr>
        <p:blipFill>
          <a:blip r:embed="rId2" cstate="print"/>
          <a:srcRect/>
          <a:stretch>
            <a:fillRect/>
          </a:stretch>
        </p:blipFill>
        <p:spPr bwMode="auto">
          <a:xfrm>
            <a:off x="971600" y="366762"/>
            <a:ext cx="648072" cy="663502"/>
          </a:xfrm>
          <a:prstGeom prst="rect">
            <a:avLst/>
          </a:prstGeom>
          <a:noFill/>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r"/>
            <a:r>
              <a:rPr lang="ru-RU" dirty="0"/>
              <a:t>Воспитание воли ребенка</a:t>
            </a:r>
          </a:p>
        </p:txBody>
      </p:sp>
      <p:sp>
        <p:nvSpPr>
          <p:cNvPr id="3" name="Содержимое 2"/>
          <p:cNvSpPr>
            <a:spLocks noGrp="1"/>
          </p:cNvSpPr>
          <p:nvPr>
            <p:ph idx="1"/>
          </p:nvPr>
        </p:nvSpPr>
        <p:spPr/>
        <p:txBody>
          <a:bodyPr>
            <a:normAutofit fontScale="77500" lnSpcReduction="20000"/>
          </a:bodyPr>
          <a:lstStyle/>
          <a:p>
            <a:r>
              <a:rPr lang="ru-RU" dirty="0"/>
              <a:t>Не в том, чтобы буквально на каждом шагу регламентировать его поведение, а в том, чтобы дать максимум возможностей для проявления волевых усилий в самостоятельной деятельности. </a:t>
            </a:r>
          </a:p>
          <a:p>
            <a:r>
              <a:rPr lang="ru-RU" dirty="0"/>
              <a:t>Предосудительные, иногда кажущиеся необъяснимыми поступки детей являются следствием того, что учитель, образно говоря,  все время держит ребенка в узде. Большие духовные силы сдерживаются, ребенок не подчиняет их своему разуму, намерениям. </a:t>
            </a:r>
          </a:p>
          <a:p>
            <a:r>
              <a:rPr lang="ru-RU" dirty="0"/>
              <a:t>Большого педагогического искусства требует умение учителя дать волю детским силам, не стеснять и не сдерживать их, не допускать того, чтобы маленький человек постоянно чувствовал дух запрещения.</a:t>
            </a:r>
          </a:p>
        </p:txBody>
      </p:sp>
      <p:pic>
        <p:nvPicPr>
          <p:cNvPr id="32770" name="Picture 2" descr="http://im0-tub-ru.yandex.net/i?id=87925728-40-72&amp;n=21"/>
          <p:cNvPicPr>
            <a:picLocks noChangeAspect="1" noChangeArrowheads="1"/>
          </p:cNvPicPr>
          <p:nvPr/>
        </p:nvPicPr>
        <p:blipFill>
          <a:blip r:embed="rId2" cstate="print"/>
          <a:srcRect/>
          <a:stretch>
            <a:fillRect/>
          </a:stretch>
        </p:blipFill>
        <p:spPr bwMode="auto">
          <a:xfrm>
            <a:off x="827584" y="404664"/>
            <a:ext cx="1349896" cy="843685"/>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"Трудный" (?!) ребенок</a:t>
            </a:r>
          </a:p>
        </p:txBody>
      </p:sp>
      <p:sp>
        <p:nvSpPr>
          <p:cNvPr id="3" name="Содержимое 2"/>
          <p:cNvSpPr>
            <a:spLocks noGrp="1"/>
          </p:cNvSpPr>
          <p:nvPr>
            <p:ph idx="1"/>
          </p:nvPr>
        </p:nvSpPr>
        <p:spPr/>
        <p:txBody>
          <a:bodyPr>
            <a:normAutofit fontScale="85000" lnSpcReduction="20000"/>
          </a:bodyPr>
          <a:lstStyle/>
          <a:p>
            <a:r>
              <a:rPr lang="ru-RU" dirty="0"/>
              <a:t>Невозможно достигнуть качественного изменения в умственной деятельности трудного ребенка какими-то чрезвычайными мерами, какими-то средствами воздействия на волю ребенка. Нельзя заставить быть умнее. Тот, кто пытается действовать на ребенка сильными, «волевыми» средствами, совершает труднопоправимую ошибку. Трудно исправима или вообще неисправима эта ошибка потому, что после применения «волевых» средств становятся бессильными те средства, которые необходимо применять и которые являются единственным выходом. </a:t>
            </a:r>
          </a:p>
        </p:txBody>
      </p:sp>
      <p:pic>
        <p:nvPicPr>
          <p:cNvPr id="4" name="Picture 2" descr="C:\Users\ВВ\Desktop\Рабочая13\Проекты презентаций и выступлений\Клипарт\Колобки\Смайлы 1212\t2415.gif"/>
          <p:cNvPicPr>
            <a:picLocks noChangeAspect="1" noChangeArrowheads="1" noCrop="1"/>
          </p:cNvPicPr>
          <p:nvPr/>
        </p:nvPicPr>
        <p:blipFill>
          <a:blip r:embed="rId2" cstate="print"/>
          <a:srcRect/>
          <a:stretch>
            <a:fillRect/>
          </a:stretch>
        </p:blipFill>
        <p:spPr bwMode="auto">
          <a:xfrm>
            <a:off x="7596336" y="620688"/>
            <a:ext cx="1133126" cy="555873"/>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"Трудный" (?!) ребенок</a:t>
            </a:r>
          </a:p>
        </p:txBody>
      </p:sp>
      <p:sp>
        <p:nvSpPr>
          <p:cNvPr id="3" name="Содержимое 2"/>
          <p:cNvSpPr>
            <a:spLocks noGrp="1"/>
          </p:cNvSpPr>
          <p:nvPr>
            <p:ph idx="1"/>
          </p:nvPr>
        </p:nvSpPr>
        <p:spPr/>
        <p:txBody>
          <a:bodyPr>
            <a:normAutofit/>
          </a:bodyPr>
          <a:lstStyle/>
          <a:p>
            <a:r>
              <a:rPr lang="ru-RU" dirty="0"/>
              <a:t>Самое важное, что требуется от учителя, что кажется с первого взгляда делом очень простым, но на самом деле является сферой самого тонкого педагогического мастерства, - это </a:t>
            </a:r>
            <a:r>
              <a:rPr lang="ru-RU" b="1" dirty="0"/>
              <a:t>укреплять у ребенка веру в свои силы и терпеливо ждать</a:t>
            </a:r>
            <a:r>
              <a:rPr lang="ru-RU" dirty="0"/>
              <a:t> того момента, когда произойдет хотя бы маленький сдвиг в его умственном труде. </a:t>
            </a:r>
          </a:p>
        </p:txBody>
      </p:sp>
      <p:pic>
        <p:nvPicPr>
          <p:cNvPr id="4" name="Picture 2" descr="C:\Users\ВВ\Desktop\Рабочая13\Проекты презентаций и выступлений\Клипарт\Колобки\Смайлы 1212\t2415.gif"/>
          <p:cNvPicPr>
            <a:picLocks noChangeAspect="1" noChangeArrowheads="1" noCrop="1"/>
          </p:cNvPicPr>
          <p:nvPr/>
        </p:nvPicPr>
        <p:blipFill>
          <a:blip r:embed="rId2" cstate="print"/>
          <a:srcRect/>
          <a:stretch>
            <a:fillRect/>
          </a:stretch>
        </p:blipFill>
        <p:spPr bwMode="auto">
          <a:xfrm>
            <a:off x="7596336" y="620688"/>
            <a:ext cx="1133126" cy="555873"/>
          </a:xfrm>
          <a:prstGeom prst="rect">
            <a:avLst/>
          </a:prstGeom>
          <a:noFill/>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"Трудный" (?!) ребенок</a:t>
            </a:r>
          </a:p>
        </p:txBody>
      </p:sp>
      <p:sp>
        <p:nvSpPr>
          <p:cNvPr id="3" name="Содержимое 2"/>
          <p:cNvSpPr>
            <a:spLocks noGrp="1"/>
          </p:cNvSpPr>
          <p:nvPr>
            <p:ph idx="1"/>
          </p:nvPr>
        </p:nvSpPr>
        <p:spPr/>
        <p:txBody>
          <a:bodyPr>
            <a:normAutofit fontScale="92500" lnSpcReduction="20000"/>
          </a:bodyPr>
          <a:lstStyle/>
          <a:p>
            <a:r>
              <a:rPr lang="ru-RU" dirty="0"/>
              <a:t>Этот сдвиг, это озарение не означают, что в учении ребенка все пойдет очень легко, он станет совершенно другим и т.д. Сдвиг этот по существу очень маленький, с первого взгляда он может показаться просто случайной удачей. Но эта удача переживается ребенком как радостный успех – в этом успехе он черпает новую энергию. Берегите это оптимистическое настроение трудного школьника. </a:t>
            </a:r>
            <a:r>
              <a:rPr lang="ru-RU" b="1" dirty="0"/>
              <a:t>От успеха к успеху</a:t>
            </a:r>
            <a:r>
              <a:rPr lang="ru-RU" dirty="0"/>
              <a:t> – в этом и заключается умственное воспитание трудного ребенка. </a:t>
            </a:r>
          </a:p>
        </p:txBody>
      </p:sp>
      <p:pic>
        <p:nvPicPr>
          <p:cNvPr id="4" name="Picture 2" descr="C:\Users\ВВ\Desktop\Рабочая13\Проекты презентаций и выступлений\Клипарт\Колобки\Смайлы 1212\t2415.gif"/>
          <p:cNvPicPr>
            <a:picLocks noChangeAspect="1" noChangeArrowheads="1" noCrop="1"/>
          </p:cNvPicPr>
          <p:nvPr/>
        </p:nvPicPr>
        <p:blipFill>
          <a:blip r:embed="rId2" cstate="print"/>
          <a:srcRect/>
          <a:stretch>
            <a:fillRect/>
          </a:stretch>
        </p:blipFill>
        <p:spPr bwMode="auto">
          <a:xfrm>
            <a:off x="7596336" y="620688"/>
            <a:ext cx="1133126" cy="555873"/>
          </a:xfrm>
          <a:prstGeom prst="rect">
            <a:avLst/>
          </a:prstGeo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Психологический семинар для учителей</a:t>
            </a:r>
          </a:p>
        </p:txBody>
      </p:sp>
      <p:sp>
        <p:nvSpPr>
          <p:cNvPr id="3" name="Содержимое 2"/>
          <p:cNvSpPr>
            <a:spLocks noGrp="1"/>
          </p:cNvSpPr>
          <p:nvPr>
            <p:ph idx="1"/>
          </p:nvPr>
        </p:nvSpPr>
        <p:spPr/>
        <p:txBody>
          <a:bodyPr>
            <a:normAutofit fontScale="92500" lnSpcReduction="20000"/>
          </a:bodyPr>
          <a:lstStyle/>
          <a:p>
            <a:r>
              <a:rPr lang="ru-RU" dirty="0"/>
              <a:t>Проводится примерно раз в полтора месяца, </a:t>
            </a:r>
            <a:r>
              <a:rPr lang="ru-RU" b="1" dirty="0"/>
              <a:t>посвящается ребенку</a:t>
            </a:r>
            <a:r>
              <a:rPr lang="ru-RU" dirty="0"/>
              <a:t>. Один из классных руководителей делает обстоятельный доклад на тему «Педагогическая характеристика такого-то ученика». Очень большая педагогическая культура требуется от него, чтобы рассказать о ребенке все, что надо обязательно знать о нем… </a:t>
            </a:r>
          </a:p>
          <a:p>
            <a:r>
              <a:rPr lang="ru-RU" dirty="0"/>
              <a:t>На первых порах нам было очень трудно готовить педагогическую характеристику ребенка.</a:t>
            </a:r>
          </a:p>
        </p:txBody>
      </p:sp>
      <p:pic>
        <p:nvPicPr>
          <p:cNvPr id="35842" name="Picture 2" descr="Смайлик Поэт"/>
          <p:cNvPicPr>
            <a:picLocks noChangeAspect="1" noChangeArrowheads="1" noCrop="1"/>
          </p:cNvPicPr>
          <p:nvPr/>
        </p:nvPicPr>
        <p:blipFill>
          <a:blip r:embed="rId2" cstate="print"/>
          <a:srcRect/>
          <a:stretch>
            <a:fillRect/>
          </a:stretch>
        </p:blipFill>
        <p:spPr bwMode="auto">
          <a:xfrm>
            <a:off x="7812360" y="5661248"/>
            <a:ext cx="989450" cy="545207"/>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Главная задача начальной школы</a:t>
            </a:r>
          </a:p>
        </p:txBody>
      </p:sp>
      <p:graphicFrame>
        <p:nvGraphicFramePr>
          <p:cNvPr id="5" name="Содержимое 4"/>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Темы семинаров</a:t>
            </a:r>
          </a:p>
        </p:txBody>
      </p:sp>
      <p:sp>
        <p:nvSpPr>
          <p:cNvPr id="3" name="Содержимое 2"/>
          <p:cNvSpPr>
            <a:spLocks noGrp="1"/>
          </p:cNvSpPr>
          <p:nvPr>
            <p:ph idx="1"/>
          </p:nvPr>
        </p:nvSpPr>
        <p:spPr/>
        <p:txBody>
          <a:bodyPr>
            <a:normAutofit fontScale="70000" lnSpcReduction="20000"/>
          </a:bodyPr>
          <a:lstStyle/>
          <a:p>
            <a:r>
              <a:rPr lang="ru-RU" dirty="0"/>
              <a:t>Средства педагогического воздействия на ученика младшего, среднего и старшего возраста. </a:t>
            </a:r>
          </a:p>
          <a:p>
            <a:r>
              <a:rPr lang="ru-RU" dirty="0"/>
              <a:t>Слово как средство влияния на ум, чувства и волю ребенка. </a:t>
            </a:r>
          </a:p>
          <a:p>
            <a:r>
              <a:rPr lang="ru-RU" dirty="0"/>
              <a:t>Параллельное воздействие на ум и чувства.  </a:t>
            </a:r>
          </a:p>
          <a:p>
            <a:r>
              <a:rPr lang="ru-RU" dirty="0"/>
              <a:t>Психологическая природа нравственных убеждений. </a:t>
            </a:r>
          </a:p>
          <a:p>
            <a:r>
              <a:rPr lang="ru-RU" dirty="0"/>
              <a:t>О недопустимости «сильных», «волевых» средств воздействия на ребенка. </a:t>
            </a:r>
          </a:p>
          <a:p>
            <a:r>
              <a:rPr lang="ru-RU" dirty="0"/>
              <a:t>Что можно и что нельзя обсуждать в детском коллективе. </a:t>
            </a:r>
          </a:p>
          <a:p>
            <a:r>
              <a:rPr lang="ru-RU" dirty="0"/>
              <a:t>Характер и разнообразие взаимоотношений между школьниками. </a:t>
            </a:r>
          </a:p>
          <a:p>
            <a:r>
              <a:rPr lang="ru-RU" dirty="0"/>
              <a:t>Взаимоотношения между педагогом и детьми. </a:t>
            </a:r>
          </a:p>
          <a:p>
            <a:r>
              <a:rPr lang="ru-RU" dirty="0"/>
              <a:t>Как научить детей и подростков управлять своими желаниями. </a:t>
            </a:r>
          </a:p>
          <a:p>
            <a:r>
              <a:rPr lang="ru-RU" dirty="0"/>
              <a:t>Как пробудить желание стать хорошим. </a:t>
            </a:r>
          </a:p>
          <a:p>
            <a:r>
              <a:rPr lang="ru-RU" dirty="0"/>
              <a:t>Характеристика духовных интересов учащихся.</a:t>
            </a:r>
          </a:p>
        </p:txBody>
      </p:sp>
      <p:pic>
        <p:nvPicPr>
          <p:cNvPr id="1026" name="Picture 2" descr="C:\Users\ВВ\Desktop\Рабочая13\Проекты презентаций и выступлений\Клипарт\Колобки\Другой формат\6ac1f86ba9cfaccaac5e88bb9a63efe1.gif"/>
          <p:cNvPicPr>
            <a:picLocks noChangeAspect="1" noChangeArrowheads="1" noCrop="1"/>
          </p:cNvPicPr>
          <p:nvPr/>
        </p:nvPicPr>
        <p:blipFill>
          <a:blip r:embed="rId2" cstate="print"/>
          <a:srcRect/>
          <a:stretch>
            <a:fillRect/>
          </a:stretch>
        </p:blipFill>
        <p:spPr bwMode="auto">
          <a:xfrm>
            <a:off x="7308304" y="548680"/>
            <a:ext cx="1193817" cy="648072"/>
          </a:xfrm>
          <a:prstGeom prst="rect">
            <a:avLst/>
          </a:prstGeo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Проблема</a:t>
            </a:r>
          </a:p>
        </p:txBody>
      </p:sp>
      <p:sp>
        <p:nvSpPr>
          <p:cNvPr id="3" name="Содержимое 2"/>
          <p:cNvSpPr>
            <a:spLocks noGrp="1"/>
          </p:cNvSpPr>
          <p:nvPr>
            <p:ph idx="1"/>
          </p:nvPr>
        </p:nvSpPr>
        <p:spPr/>
        <p:txBody>
          <a:bodyPr/>
          <a:lstStyle/>
          <a:p>
            <a:r>
              <a:rPr lang="ru-RU" dirty="0"/>
              <a:t>Чем меньше у учителя свободного времени, чем больше загружен он всевозможными планами, отчетами и т.п., тем скорее наступит время, когда ему нечего будет сказать воспитанникам. </a:t>
            </a:r>
          </a:p>
        </p:txBody>
      </p:sp>
      <p:pic>
        <p:nvPicPr>
          <p:cNvPr id="2051" name="Picture 3"/>
          <p:cNvPicPr>
            <a:picLocks noChangeAspect="1" noChangeArrowheads="1"/>
          </p:cNvPicPr>
          <p:nvPr/>
        </p:nvPicPr>
        <p:blipFill>
          <a:blip r:embed="rId2" cstate="print"/>
          <a:srcRect/>
          <a:stretch>
            <a:fillRect/>
          </a:stretch>
        </p:blipFill>
        <p:spPr bwMode="auto">
          <a:xfrm>
            <a:off x="4139952" y="5517232"/>
            <a:ext cx="864096" cy="1022287"/>
          </a:xfrm>
          <a:prstGeom prst="rect">
            <a:avLst/>
          </a:prstGeom>
          <a:noFill/>
          <a:ln w="9525">
            <a:noFill/>
            <a:miter lim="800000"/>
            <a:headEnd/>
            <a:tailEnd/>
          </a:ln>
          <a:effectLst/>
        </p:spPr>
      </p:pic>
      <p:sp>
        <p:nvSpPr>
          <p:cNvPr id="6" name="Выноска-облако 5"/>
          <p:cNvSpPr/>
          <p:nvPr/>
        </p:nvSpPr>
        <p:spPr>
          <a:xfrm>
            <a:off x="5148064" y="3645024"/>
            <a:ext cx="3995936" cy="2016224"/>
          </a:xfrm>
          <a:prstGeom prst="cloudCallout">
            <a:avLst>
              <a:gd name="adj1" fmla="val -68471"/>
              <a:gd name="adj2" fmla="val 45057"/>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Месячник № 2115</a:t>
            </a:r>
          </a:p>
          <a:p>
            <a:pPr algn="ctr"/>
            <a:r>
              <a:rPr lang="ru-RU" dirty="0">
                <a:solidFill>
                  <a:schemeClr val="tx1"/>
                </a:solidFill>
              </a:rPr>
              <a:t>Отчет № 783652862386</a:t>
            </a:r>
          </a:p>
          <a:p>
            <a:pPr algn="ctr"/>
            <a:r>
              <a:rPr lang="ru-RU" dirty="0">
                <a:solidFill>
                  <a:schemeClr val="tx1"/>
                </a:solidFill>
              </a:rPr>
              <a:t>Инструкция № 153900</a:t>
            </a:r>
          </a:p>
          <a:p>
            <a:pPr algn="ctr"/>
            <a:r>
              <a:rPr lang="ru-RU" dirty="0">
                <a:solidFill>
                  <a:schemeClr val="tx1"/>
                </a:solidFill>
              </a:rPr>
              <a:t>Прочая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Позиция</a:t>
            </a:r>
          </a:p>
        </p:txBody>
      </p:sp>
      <p:sp>
        <p:nvSpPr>
          <p:cNvPr id="3" name="Содержимое 2"/>
          <p:cNvSpPr>
            <a:spLocks noGrp="1"/>
          </p:cNvSpPr>
          <p:nvPr>
            <p:ph idx="1"/>
          </p:nvPr>
        </p:nvSpPr>
        <p:spPr/>
        <p:txBody>
          <a:bodyPr>
            <a:normAutofit lnSpcReduction="10000"/>
          </a:bodyPr>
          <a:lstStyle/>
          <a:p>
            <a:r>
              <a:rPr lang="ru-RU" dirty="0"/>
              <a:t>Наш педагогический коллектив сделал правилом: учитель в неделю может быть занят после уроков не больше двух дней (методическая работа, педагогический совет, внеклассная работа). Как можно больше времени для самостоятельного чтения, для духовного общения с важнейшим источником культуры – книгой. Это основа основ духовной жизни коллектива. </a:t>
            </a:r>
          </a:p>
        </p:txBody>
      </p:sp>
      <p:pic>
        <p:nvPicPr>
          <p:cNvPr id="1026" name="Picture 2" descr="C:\Users\ВВ\Desktop\Рабочая13\Проекты презентаций и выступлений\Клипарт\Образование\002.gif"/>
          <p:cNvPicPr>
            <a:picLocks noChangeAspect="1" noChangeArrowheads="1" noCrop="1"/>
          </p:cNvPicPr>
          <p:nvPr/>
        </p:nvPicPr>
        <p:blipFill>
          <a:blip r:embed="rId2" cstate="print"/>
          <a:srcRect/>
          <a:stretch>
            <a:fillRect/>
          </a:stretch>
        </p:blipFill>
        <p:spPr bwMode="auto">
          <a:xfrm>
            <a:off x="7164288" y="5229200"/>
            <a:ext cx="1428750" cy="1428750"/>
          </a:xfrm>
          <a:prstGeom prst="rect">
            <a:avLst/>
          </a:prstGeom>
          <a:noFill/>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Опыт</a:t>
            </a:r>
          </a:p>
        </p:txBody>
      </p:sp>
      <p:sp>
        <p:nvSpPr>
          <p:cNvPr id="3" name="Содержимое 2"/>
          <p:cNvSpPr>
            <a:spLocks noGrp="1"/>
          </p:cNvSpPr>
          <p:nvPr>
            <p:ph idx="1"/>
          </p:nvPr>
        </p:nvSpPr>
        <p:spPr/>
        <p:txBody>
          <a:bodyPr>
            <a:normAutofit fontScale="92500" lnSpcReduction="20000"/>
          </a:bodyPr>
          <a:lstStyle/>
          <a:p>
            <a:r>
              <a:rPr lang="ru-RU" dirty="0"/>
              <a:t>Многолетний опыт руководства школой убеждает в том, что учителя надо избавлять и оберегать от всевозможной писанины. Для статистического отчета школы есть классные журналы, для текстового отчета школы (он нужен) – повседневные наблюдения директора и завуча. План работы школы составляется директором, а не компилируется из разделов, написанных учителями. Учителя помогают директору думать, но не пишут за него. </a:t>
            </a:r>
          </a:p>
        </p:txBody>
      </p:sp>
      <p:pic>
        <p:nvPicPr>
          <p:cNvPr id="2050" name="Picture 2" descr="C:\Users\ВВ\Desktop\Рабочая13\Проекты презентаций и выступлений\Клипарт\Образование\iCA0EYHYM.jpg"/>
          <p:cNvPicPr>
            <a:picLocks noChangeAspect="1" noChangeArrowheads="1"/>
          </p:cNvPicPr>
          <p:nvPr/>
        </p:nvPicPr>
        <p:blipFill>
          <a:blip r:embed="rId2" cstate="print"/>
          <a:srcRect/>
          <a:stretch>
            <a:fillRect/>
          </a:stretch>
        </p:blipFill>
        <p:spPr bwMode="auto">
          <a:xfrm>
            <a:off x="7956376" y="188640"/>
            <a:ext cx="933450" cy="1428750"/>
          </a:xfrm>
          <a:prstGeom prst="rect">
            <a:avLst/>
          </a:prstGeom>
          <a:noFill/>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Учитель составляет лишь два плана на учебный год</a:t>
            </a:r>
          </a:p>
        </p:txBody>
      </p:sp>
      <p:sp>
        <p:nvSpPr>
          <p:cNvPr id="3" name="Содержимое 2"/>
          <p:cNvSpPr>
            <a:spLocks noGrp="1"/>
          </p:cNvSpPr>
          <p:nvPr>
            <p:ph idx="1"/>
          </p:nvPr>
        </p:nvSpPr>
        <p:spPr/>
        <p:txBody>
          <a:bodyPr>
            <a:normAutofit fontScale="77500" lnSpcReduction="20000"/>
          </a:bodyPr>
          <a:lstStyle/>
          <a:p>
            <a:pPr marL="514350" indent="-514350">
              <a:buFont typeface="+mj-lt"/>
              <a:buAutoNum type="arabicPeriod"/>
            </a:pPr>
            <a:r>
              <a:rPr lang="ru-RU" b="1" dirty="0"/>
              <a:t>Календарный план уроков</a:t>
            </a:r>
            <a:r>
              <a:rPr lang="ru-RU" dirty="0"/>
              <a:t> (он представляет собой творческую, дидактическую перспективу: уроки развития мышления и речи, самостоятельное изучение материала учащимися, внеклассное чтение, индивидуальная работа с отдельными учениками, т.е. </a:t>
            </a:r>
            <a:r>
              <a:rPr lang="ru-RU" i="1" u="sng" dirty="0"/>
              <a:t>то, чего нет в программе, так как программа не может предусмотреть особенности конкретного класса, конкретных учеников</a:t>
            </a:r>
            <a:r>
              <a:rPr lang="ru-RU" dirty="0"/>
              <a:t>);</a:t>
            </a:r>
          </a:p>
          <a:p>
            <a:pPr marL="514350" indent="-514350">
              <a:buFont typeface="+mj-lt"/>
              <a:buAutoNum type="arabicPeriod"/>
            </a:pPr>
            <a:r>
              <a:rPr lang="ru-RU" b="1" dirty="0"/>
              <a:t>Перспективный план воспитательной работы</a:t>
            </a:r>
            <a:r>
              <a:rPr lang="ru-RU" dirty="0"/>
              <a:t>. </a:t>
            </a:r>
          </a:p>
          <a:p>
            <a:pPr marL="514350" indent="-514350">
              <a:buNone/>
            </a:pPr>
            <a:endParaRPr lang="ru-RU" dirty="0"/>
          </a:p>
          <a:p>
            <a:pPr marL="514350" indent="-514350">
              <a:buNone/>
            </a:pPr>
            <a:r>
              <a:rPr lang="ru-RU" sz="2800" i="1" dirty="0"/>
              <a:t>Оба эти плана – интересное творчество, они не самоцель, а необходимый инструмент  творческого труда.</a:t>
            </a:r>
          </a:p>
        </p:txBody>
      </p:sp>
      <p:pic>
        <p:nvPicPr>
          <p:cNvPr id="4" name="Picture 2" descr="http://truefootbik.ru/image.php?aHR0cDovL3d3dy53YXRlcmRhbWFnZXRhbXBhLWZsLmNvbS93cC1jb250ZW50L3VwbG9hZHMvMjAxMC8wOS9pU3RvY2tfMDAwMDA1NjUxMjg2TWVkaXVtLTEwMjR4ODE4LmpwZw=="/>
          <p:cNvPicPr>
            <a:picLocks noChangeAspect="1" noChangeArrowheads="1"/>
          </p:cNvPicPr>
          <p:nvPr/>
        </p:nvPicPr>
        <p:blipFill>
          <a:blip r:embed="rId2" cstate="print"/>
          <a:srcRect/>
          <a:stretch>
            <a:fillRect/>
          </a:stretch>
        </p:blipFill>
        <p:spPr bwMode="auto">
          <a:xfrm>
            <a:off x="7236296" y="5388124"/>
            <a:ext cx="1467239" cy="1172072"/>
          </a:xfrm>
          <a:prstGeom prst="rect">
            <a:avLst/>
          </a:prstGeom>
          <a:noFill/>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lstStyle/>
          <a:p>
            <a:r>
              <a:rPr lang="ru-RU" b="1" dirty="0"/>
              <a:t>Сухомлинский В.А. Разговор с молодым директором школы. – М.: Просвещение, 1982.</a:t>
            </a:r>
            <a:endParaRPr lang="ru-RU" dirty="0"/>
          </a:p>
        </p:txBody>
      </p:sp>
      <p:pic>
        <p:nvPicPr>
          <p:cNvPr id="1026" name="Picture 2" descr="http://img-fotki.yandex.ru/get/4402/alkutyaev.148/0_4dcf4_b0c73004_L"/>
          <p:cNvPicPr>
            <a:picLocks noChangeAspect="1" noChangeArrowheads="1"/>
          </p:cNvPicPr>
          <p:nvPr/>
        </p:nvPicPr>
        <p:blipFill>
          <a:blip r:embed="rId2" cstate="print"/>
          <a:srcRect/>
          <a:stretch>
            <a:fillRect/>
          </a:stretch>
        </p:blipFill>
        <p:spPr bwMode="auto">
          <a:xfrm>
            <a:off x="4855832" y="3861048"/>
            <a:ext cx="2550451" cy="2555776"/>
          </a:xfrm>
          <a:prstGeom prst="rect">
            <a:avLst/>
          </a:prstGeom>
          <a:noFill/>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94D8FC3-1B1F-4D1B-953C-8667DBA4713C}"/>
              </a:ext>
            </a:extLst>
          </p:cNvPr>
          <p:cNvSpPr>
            <a:spLocks noGrp="1"/>
          </p:cNvSpPr>
          <p:nvPr>
            <p:ph type="title"/>
          </p:nvPr>
        </p:nvSpPr>
        <p:spPr/>
        <p:txBody>
          <a:bodyPr>
            <a:normAutofit/>
          </a:bodyPr>
          <a:lstStyle/>
          <a:p>
            <a:r>
              <a:rPr lang="ru-RU" sz="3038" dirty="0"/>
              <a:t>Спасибо за внимание!</a:t>
            </a:r>
          </a:p>
        </p:txBody>
      </p:sp>
      <p:sp>
        <p:nvSpPr>
          <p:cNvPr id="3" name="Объект 2">
            <a:extLst>
              <a:ext uri="{FF2B5EF4-FFF2-40B4-BE49-F238E27FC236}">
                <a16:creationId xmlns:a16="http://schemas.microsoft.com/office/drawing/2014/main" id="{56532467-53DA-4671-B6E5-0285BD9C49EF}"/>
              </a:ext>
            </a:extLst>
          </p:cNvPr>
          <p:cNvSpPr>
            <a:spLocks noGrp="1"/>
          </p:cNvSpPr>
          <p:nvPr>
            <p:ph idx="1"/>
          </p:nvPr>
        </p:nvSpPr>
        <p:spPr/>
        <p:txBody>
          <a:bodyPr>
            <a:normAutofit/>
          </a:bodyPr>
          <a:lstStyle/>
          <a:p>
            <a:r>
              <a:rPr lang="ru-RU" dirty="0"/>
              <a:t>Сайт «Педагогический навигатор»</a:t>
            </a:r>
            <a:r>
              <a:rPr lang="ru-RU" sz="2025" dirty="0"/>
              <a:t> </a:t>
            </a:r>
          </a:p>
          <a:p>
            <a:r>
              <a:rPr lang="en-US" sz="1800" dirty="0">
                <a:hlinkClick r:id="rId2"/>
              </a:rPr>
              <a:t>http://pednavigator.ru/</a:t>
            </a:r>
            <a:endParaRPr lang="ru-RU" sz="1800" dirty="0"/>
          </a:p>
          <a:p>
            <a:pPr algn="ctr"/>
            <a:endParaRPr lang="ru-RU" sz="2025" dirty="0"/>
          </a:p>
          <a:p>
            <a:endParaRPr lang="ru-RU" sz="2025" dirty="0"/>
          </a:p>
          <a:p>
            <a:endParaRPr lang="ru-RU" dirty="0"/>
          </a:p>
          <a:p>
            <a:r>
              <a:rPr lang="ru-RU" dirty="0"/>
              <a:t>Образовательный </a:t>
            </a:r>
            <a:r>
              <a:rPr lang="en-US" dirty="0"/>
              <a:t>YouTube</a:t>
            </a:r>
            <a:r>
              <a:rPr lang="ru-RU" dirty="0"/>
              <a:t>-канал «Проект 2ВВ»</a:t>
            </a:r>
          </a:p>
          <a:p>
            <a:r>
              <a:rPr lang="en-US" sz="1500" dirty="0">
                <a:hlinkClick r:id="rId3"/>
              </a:rPr>
              <a:t>https://www.youtube.com/channel/UCtL-WlPKAOLdn4XkfGmv</a:t>
            </a:r>
            <a:r>
              <a:rPr lang="en-US" sz="1500" b="1" dirty="0">
                <a:hlinkClick r:id="rId3"/>
              </a:rPr>
              <a:t>_</a:t>
            </a:r>
            <a:r>
              <a:rPr lang="en-US" sz="1500" dirty="0">
                <a:hlinkClick r:id="rId3"/>
              </a:rPr>
              <a:t>Tg</a:t>
            </a:r>
            <a:endParaRPr lang="ru-RU" sz="1500" dirty="0"/>
          </a:p>
          <a:p>
            <a:pPr algn="ctr"/>
            <a:endParaRPr lang="ru-RU" sz="2025" dirty="0"/>
          </a:p>
        </p:txBody>
      </p:sp>
      <p:pic>
        <p:nvPicPr>
          <p:cNvPr id="2050" name="Picture 2" descr="ПЕДАГОГИЧЕСКИЙ НАВИГАТОР">
            <a:extLst>
              <a:ext uri="{FF2B5EF4-FFF2-40B4-BE49-F238E27FC236}">
                <a16:creationId xmlns:a16="http://schemas.microsoft.com/office/drawing/2014/main" id="{02998120-F80A-4BFC-9118-37650C4A2BF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26006" y="2510898"/>
            <a:ext cx="2497779" cy="810090"/>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a:extLst>
              <a:ext uri="{FF2B5EF4-FFF2-40B4-BE49-F238E27FC236}">
                <a16:creationId xmlns:a16="http://schemas.microsoft.com/office/drawing/2014/main" id="{7052A1E1-9B92-403F-90F0-FE97A794471D}"/>
              </a:ext>
            </a:extLst>
          </p:cNvPr>
          <p:cNvPicPr>
            <a:picLocks noChangeAspect="1"/>
          </p:cNvPicPr>
          <p:nvPr/>
        </p:nvPicPr>
        <p:blipFill>
          <a:blip r:embed="rId5"/>
          <a:stretch>
            <a:fillRect/>
          </a:stretch>
        </p:blipFill>
        <p:spPr>
          <a:xfrm>
            <a:off x="3995936" y="5589240"/>
            <a:ext cx="914611" cy="882283"/>
          </a:xfrm>
          <a:prstGeom prst="rect">
            <a:avLst/>
          </a:prstGeom>
        </p:spPr>
      </p:pic>
    </p:spTree>
    <p:extLst>
      <p:ext uri="{BB962C8B-B14F-4D97-AF65-F5344CB8AC3E}">
        <p14:creationId xmlns:p14="http://schemas.microsoft.com/office/powerpoint/2010/main" val="3949736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childTnLst>
                          </p:cTn>
                        </p:par>
                        <p:par>
                          <p:cTn id="8" fill="hold">
                            <p:stCondLst>
                              <p:cond delay="1000"/>
                            </p:stCondLst>
                            <p:childTnLst>
                              <p:par>
                                <p:cTn id="9" presetID="10" presetClass="entr" presetSubtype="0" fill="hold" grpId="0" nodeType="afterEffect">
                                  <p:stCondLst>
                                    <p:cond delay="10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750"/>
                                        <p:tgtEl>
                                          <p:spTgt spid="3">
                                            <p:txEl>
                                              <p:pRg st="0" end="0"/>
                                            </p:txEl>
                                          </p:spTgt>
                                        </p:tgtEl>
                                      </p:cBhvr>
                                    </p:animEffect>
                                  </p:childTnLst>
                                </p:cTn>
                              </p:par>
                            </p:childTnLst>
                          </p:cTn>
                        </p:par>
                        <p:par>
                          <p:cTn id="12" fill="hold">
                            <p:stCondLst>
                              <p:cond delay="2750"/>
                            </p:stCondLst>
                            <p:childTnLst>
                              <p:par>
                                <p:cTn id="13" presetID="10" presetClass="entr" presetSubtype="0" fill="hold" grpId="0" nodeType="afterEffect">
                                  <p:stCondLst>
                                    <p:cond delay="100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750"/>
                                        <p:tgtEl>
                                          <p:spTgt spid="3">
                                            <p:txEl>
                                              <p:pRg st="1" end="1"/>
                                            </p:txEl>
                                          </p:spTgt>
                                        </p:tgtEl>
                                      </p:cBhvr>
                                    </p:animEffect>
                                  </p:childTnLst>
                                </p:cTn>
                              </p:par>
                            </p:childTnLst>
                          </p:cTn>
                        </p:par>
                        <p:par>
                          <p:cTn id="16" fill="hold">
                            <p:stCondLst>
                              <p:cond delay="4500"/>
                            </p:stCondLst>
                            <p:childTnLst>
                              <p:par>
                                <p:cTn id="17" presetID="10" presetClass="entr" presetSubtype="0" fill="hold" grpId="0" nodeType="afterEffect">
                                  <p:stCondLst>
                                    <p:cond delay="100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750"/>
                                        <p:tgtEl>
                                          <p:spTgt spid="3">
                                            <p:txEl>
                                              <p:pRg st="5" end="5"/>
                                            </p:txEl>
                                          </p:spTgt>
                                        </p:tgtEl>
                                      </p:cBhvr>
                                    </p:animEffect>
                                  </p:childTnLst>
                                </p:cTn>
                              </p:par>
                            </p:childTnLst>
                          </p:cTn>
                        </p:par>
                        <p:par>
                          <p:cTn id="20" fill="hold">
                            <p:stCondLst>
                              <p:cond delay="6250"/>
                            </p:stCondLst>
                            <p:childTnLst>
                              <p:par>
                                <p:cTn id="21" presetID="10" presetClass="entr" presetSubtype="0" fill="hold" grpId="0" nodeType="afterEffect">
                                  <p:stCondLst>
                                    <p:cond delay="100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fade">
                                      <p:cBhvr>
                                        <p:cTn id="23" dur="750"/>
                                        <p:tgtEl>
                                          <p:spTgt spid="3">
                                            <p:txEl>
                                              <p:pRg st="6" end="6"/>
                                            </p:txEl>
                                          </p:spTgt>
                                        </p:tgtEl>
                                      </p:cBhvr>
                                    </p:animEffect>
                                  </p:childTnLst>
                                </p:cTn>
                              </p:par>
                            </p:childTnLst>
                          </p:cTn>
                        </p:par>
                        <p:par>
                          <p:cTn id="24" fill="hold">
                            <p:stCondLst>
                              <p:cond delay="8000"/>
                            </p:stCondLst>
                            <p:childTnLst>
                              <p:par>
                                <p:cTn id="25" presetID="10" presetClass="entr" presetSubtype="0" fill="hold" nodeType="afterEffect">
                                  <p:stCondLst>
                                    <p:cond delay="1000"/>
                                  </p:stCondLst>
                                  <p:childTnLst>
                                    <p:set>
                                      <p:cBhvr>
                                        <p:cTn id="26" dur="1" fill="hold">
                                          <p:stCondLst>
                                            <p:cond delay="0"/>
                                          </p:stCondLst>
                                        </p:cTn>
                                        <p:tgtEl>
                                          <p:spTgt spid="2050"/>
                                        </p:tgtEl>
                                        <p:attrNameLst>
                                          <p:attrName>style.visibility</p:attrName>
                                        </p:attrNameLst>
                                      </p:cBhvr>
                                      <p:to>
                                        <p:strVal val="visible"/>
                                      </p:to>
                                    </p:set>
                                    <p:animEffect transition="in" filter="fade">
                                      <p:cBhvr>
                                        <p:cTn id="27" dur="1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А потом, в средних классах</a:t>
            </a:r>
          </a:p>
        </p:txBody>
      </p:sp>
      <p:sp>
        <p:nvSpPr>
          <p:cNvPr id="3" name="Содержимое 2"/>
          <p:cNvSpPr>
            <a:spLocks noGrp="1"/>
          </p:cNvSpPr>
          <p:nvPr>
            <p:ph idx="1"/>
          </p:nvPr>
        </p:nvSpPr>
        <p:spPr/>
        <p:txBody>
          <a:bodyPr>
            <a:normAutofit/>
          </a:bodyPr>
          <a:lstStyle/>
          <a:p>
            <a:r>
              <a:rPr lang="ru-RU" dirty="0"/>
              <a:t>Учитель даже не интересуется, в каком состоянии этот инструмент, забывает, что его постоянно надо налаживать и оттачивать, не видит, что зачастую индивидуальный инструмент в руках ребенка сломался и только поэтому ребенок не может дальше учиться. </a:t>
            </a:r>
          </a:p>
        </p:txBody>
      </p:sp>
      <p:pic>
        <p:nvPicPr>
          <p:cNvPr id="1026" name="Picture 2" descr="C:\Users\ВВ\Desktop\Рабочая13\Проекты презентаций и выступлений\Клипарт\Образование\Учитель\iCAULNI5I.jpg"/>
          <p:cNvPicPr>
            <a:picLocks noChangeAspect="1" noChangeArrowheads="1"/>
          </p:cNvPicPr>
          <p:nvPr/>
        </p:nvPicPr>
        <p:blipFill>
          <a:blip r:embed="rId2" cstate="print"/>
          <a:srcRect/>
          <a:stretch>
            <a:fillRect/>
          </a:stretch>
        </p:blipFill>
        <p:spPr bwMode="auto">
          <a:xfrm>
            <a:off x="7524328" y="4869160"/>
            <a:ext cx="1143000" cy="142875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Инструмент состоит из 5 умений</a:t>
            </a:r>
          </a:p>
        </p:txBody>
      </p:sp>
      <p:graphicFrame>
        <p:nvGraphicFramePr>
          <p:cNvPr id="4" name="Содержимое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Главная причина проблем учащихся средней школы</a:t>
            </a:r>
          </a:p>
        </p:txBody>
      </p:sp>
      <p:sp>
        <p:nvSpPr>
          <p:cNvPr id="3" name="Содержимое 2"/>
          <p:cNvSpPr>
            <a:spLocks noGrp="1"/>
          </p:cNvSpPr>
          <p:nvPr>
            <p:ph idx="1"/>
          </p:nvPr>
        </p:nvSpPr>
        <p:spPr/>
        <p:txBody>
          <a:bodyPr>
            <a:normAutofit/>
          </a:bodyPr>
          <a:lstStyle/>
          <a:p>
            <a:r>
              <a:rPr lang="ru-RU" dirty="0"/>
              <a:t>Неумение пользоваться «резцами» этого инструмента, главнейшими умениями, из </a:t>
            </a:r>
            <a:r>
              <a:rPr lang="ru-RU"/>
              <a:t>которых складывается </a:t>
            </a:r>
            <a:r>
              <a:rPr lang="ru-RU" dirty="0"/>
              <a:t>большое </a:t>
            </a:r>
            <a:r>
              <a:rPr lang="ru-RU" b="1" dirty="0"/>
              <a:t>умение учиться</a:t>
            </a:r>
            <a:r>
              <a:rPr lang="ru-RU" dirty="0"/>
              <a:t>. </a:t>
            </a:r>
          </a:p>
          <a:p>
            <a:r>
              <a:rPr lang="ru-RU" dirty="0"/>
              <a:t>И прежде всего, неумение активно </a:t>
            </a:r>
            <a:r>
              <a:rPr lang="ru-RU" b="1" dirty="0"/>
              <a:t>наблюдать</a:t>
            </a:r>
            <a:r>
              <a:rPr lang="ru-RU" dirty="0"/>
              <a:t> и потом – </a:t>
            </a:r>
            <a:r>
              <a:rPr lang="ru-RU" b="1" dirty="0"/>
              <a:t>читать</a:t>
            </a:r>
            <a:r>
              <a:rPr lang="ru-RU" dirty="0"/>
              <a:t>.</a:t>
            </a:r>
          </a:p>
        </p:txBody>
      </p:sp>
      <p:pic>
        <p:nvPicPr>
          <p:cNvPr id="44035" name="Picture 3"/>
          <p:cNvPicPr>
            <a:picLocks noChangeAspect="1" noChangeArrowheads="1"/>
          </p:cNvPicPr>
          <p:nvPr/>
        </p:nvPicPr>
        <p:blipFill>
          <a:blip r:embed="rId2" cstate="print"/>
          <a:srcRect/>
          <a:stretch>
            <a:fillRect/>
          </a:stretch>
        </p:blipFill>
        <p:spPr bwMode="auto">
          <a:xfrm>
            <a:off x="7270786" y="5373216"/>
            <a:ext cx="1108137" cy="1169045"/>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Активное наблюдение</a:t>
            </a:r>
          </a:p>
        </p:txBody>
      </p:sp>
      <p:sp>
        <p:nvSpPr>
          <p:cNvPr id="3" name="Содержимое 2"/>
          <p:cNvSpPr>
            <a:spLocks noGrp="1"/>
          </p:cNvSpPr>
          <p:nvPr>
            <p:ph idx="1"/>
          </p:nvPr>
        </p:nvSpPr>
        <p:spPr/>
        <p:txBody>
          <a:bodyPr>
            <a:normAutofit fontScale="92500" lnSpcReduction="10000"/>
          </a:bodyPr>
          <a:lstStyle/>
          <a:p>
            <a:r>
              <a:rPr lang="ru-RU" dirty="0"/>
              <a:t>Это по существу </a:t>
            </a:r>
            <a:r>
              <a:rPr lang="ru-RU" b="1" dirty="0"/>
              <a:t>первая деятельность</a:t>
            </a:r>
            <a:r>
              <a:rPr lang="ru-RU" dirty="0"/>
              <a:t> ребенка, в процессе которой он взаимодействует с окружающим миром. </a:t>
            </a:r>
          </a:p>
          <a:p>
            <a:r>
              <a:rPr lang="ru-RU" dirty="0"/>
              <a:t>Благодаря наблюдению, познание, учение становится </a:t>
            </a:r>
            <a:r>
              <a:rPr lang="ru-RU" b="1" dirty="0"/>
              <a:t>трудом</a:t>
            </a:r>
            <a:r>
              <a:rPr lang="ru-RU" dirty="0"/>
              <a:t>, вырабатывается такое качество ума, как наблюдательность. </a:t>
            </a:r>
          </a:p>
          <a:p>
            <a:r>
              <a:rPr lang="ru-RU" dirty="0"/>
              <a:t>В сочетании с вдумчивым чтением наблюдательность представляет собой </a:t>
            </a:r>
            <a:r>
              <a:rPr lang="ru-RU" b="1" dirty="0"/>
              <a:t>прочную основу постоянного развития</a:t>
            </a:r>
            <a:r>
              <a:rPr lang="ru-RU" dirty="0"/>
              <a:t> умственных способностей ребенка. </a:t>
            </a:r>
          </a:p>
        </p:txBody>
      </p:sp>
      <p:pic>
        <p:nvPicPr>
          <p:cNvPr id="43009" name="Picture 1"/>
          <p:cNvPicPr>
            <a:picLocks noChangeAspect="1" noChangeArrowheads="1"/>
          </p:cNvPicPr>
          <p:nvPr/>
        </p:nvPicPr>
        <p:blipFill>
          <a:blip r:embed="rId2" cstate="print"/>
          <a:srcRect/>
          <a:stretch>
            <a:fillRect/>
          </a:stretch>
        </p:blipFill>
        <p:spPr bwMode="auto">
          <a:xfrm>
            <a:off x="7668344" y="260648"/>
            <a:ext cx="1244356" cy="1118642"/>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Необходимое условие развития мышления</a:t>
            </a:r>
          </a:p>
        </p:txBody>
      </p:sp>
      <p:sp>
        <p:nvSpPr>
          <p:cNvPr id="3" name="Содержимое 2"/>
          <p:cNvSpPr>
            <a:spLocks noGrp="1"/>
          </p:cNvSpPr>
          <p:nvPr>
            <p:ph idx="1"/>
          </p:nvPr>
        </p:nvSpPr>
        <p:spPr/>
        <p:txBody>
          <a:bodyPr>
            <a:normAutofit fontScale="92500" lnSpcReduction="20000"/>
          </a:bodyPr>
          <a:lstStyle/>
          <a:p>
            <a:r>
              <a:rPr lang="ru-RU" dirty="0"/>
              <a:t>У ребенка надо развивать непосредственные, чувственные формы познания – ощущение, восприятие, представление, воображение, фантазию. </a:t>
            </a:r>
          </a:p>
          <a:p>
            <a:r>
              <a:rPr lang="ru-RU" dirty="0"/>
              <a:t>Многолетний опыт убедил меня в том, что ребенка надо вести в природу – в сад, в лес, в поле, к цветущей ниве подсолнечника или клевера, на берег реки. Мы ведем в природу </a:t>
            </a:r>
            <a:r>
              <a:rPr lang="ru-RU" b="1" dirty="0"/>
              <a:t>изумляться, удивляться</a:t>
            </a:r>
            <a:r>
              <a:rPr lang="ru-RU" dirty="0"/>
              <a:t> – в этом мы усматриваем один из важных стимулов умственного развития.</a:t>
            </a:r>
          </a:p>
        </p:txBody>
      </p:sp>
      <p:pic>
        <p:nvPicPr>
          <p:cNvPr id="39942" name="Picture 6" descr="Удивляющиеся смайлики"/>
          <p:cNvPicPr>
            <a:picLocks noChangeAspect="1" noChangeArrowheads="1" noCrop="1"/>
          </p:cNvPicPr>
          <p:nvPr/>
        </p:nvPicPr>
        <p:blipFill>
          <a:blip r:embed="rId2" cstate="print"/>
          <a:srcRect/>
          <a:stretch>
            <a:fillRect/>
          </a:stretch>
        </p:blipFill>
        <p:spPr bwMode="auto">
          <a:xfrm>
            <a:off x="8100392" y="6021288"/>
            <a:ext cx="477117" cy="477119"/>
          </a:xfrm>
          <a:prstGeom prst="rect">
            <a:avLst/>
          </a:prstGeom>
          <a:noFill/>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563</TotalTime>
  <Words>2760</Words>
  <Application>Microsoft Office PowerPoint</Application>
  <PresentationFormat>Экран (4:3)</PresentationFormat>
  <Paragraphs>184</Paragraphs>
  <Slides>46</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46</vt:i4>
      </vt:variant>
    </vt:vector>
  </HeadingPairs>
  <TitlesOfParts>
    <vt:vector size="49" baseType="lpstr">
      <vt:lpstr>Arial</vt:lpstr>
      <vt:lpstr>Calibri</vt:lpstr>
      <vt:lpstr>Тема Office</vt:lpstr>
      <vt:lpstr>В.А. Сухомлинский  о новом образовательном стандарте</vt:lpstr>
      <vt:lpstr>Рефлексия как основа труда учителя</vt:lpstr>
      <vt:lpstr>Где основная цель?</vt:lpstr>
      <vt:lpstr>Главная задача начальной школы</vt:lpstr>
      <vt:lpstr>А потом, в средних классах</vt:lpstr>
      <vt:lpstr>Инструмент состоит из 5 умений</vt:lpstr>
      <vt:lpstr>Главная причина проблем учащихся средней школы</vt:lpstr>
      <vt:lpstr>Активное наблюдение</vt:lpstr>
      <vt:lpstr>Необходимое условие развития мышления</vt:lpstr>
      <vt:lpstr>Развитие мышления у маленького ребенка</vt:lpstr>
      <vt:lpstr>Задача воспитателя</vt:lpstr>
      <vt:lpstr>Важнейшие умения, которыми ученик должен овладеть в школе</vt:lpstr>
      <vt:lpstr>Важнейшие умения, которыми ученик должен овладеть в школе</vt:lpstr>
      <vt:lpstr>Противоречие</vt:lpstr>
      <vt:lpstr>График освоения  общеучебных умений</vt:lpstr>
      <vt:lpstr>График освоения  общеучебных умений</vt:lpstr>
      <vt:lpstr>График освоения  общеучебных умений</vt:lpstr>
      <vt:lpstr>График освоения  общеучебных умений</vt:lpstr>
      <vt:lpstr>График освоения  общеучебных умений</vt:lpstr>
      <vt:lpstr>Вывод многолетних наблюдений</vt:lpstr>
      <vt:lpstr>График освоения  общеучебных умений</vt:lpstr>
      <vt:lpstr>График освоения  общеучебных умений</vt:lpstr>
      <vt:lpstr>График освоения общеучебных умений</vt:lpstr>
      <vt:lpstr>График освоения общеучебных умений</vt:lpstr>
      <vt:lpstr>Управление процессом</vt:lpstr>
      <vt:lpstr>Обязательный информационный  минимум</vt:lpstr>
      <vt:lpstr>Обязательный информационный  минимум</vt:lpstr>
      <vt:lpstr>Обязательный информационный  минимум</vt:lpstr>
      <vt:lpstr>Обязательный информационный  минимум</vt:lpstr>
      <vt:lpstr>Орфографический минимум</vt:lpstr>
      <vt:lpstr>Орфографический минимум</vt:lpstr>
      <vt:lpstr>Арифметический  минимум</vt:lpstr>
      <vt:lpstr>Образец графика освоения общеучебных умений (ОУ)</vt:lpstr>
      <vt:lpstr>Отправная точка</vt:lpstr>
      <vt:lpstr>Воспитание воли ребенка</vt:lpstr>
      <vt:lpstr>"Трудный" (?!) ребенок</vt:lpstr>
      <vt:lpstr>"Трудный" (?!) ребенок</vt:lpstr>
      <vt:lpstr>"Трудный" (?!) ребенок</vt:lpstr>
      <vt:lpstr>Психологический семинар для учителей</vt:lpstr>
      <vt:lpstr>Темы семинаров</vt:lpstr>
      <vt:lpstr>Проблема</vt:lpstr>
      <vt:lpstr>Позиция</vt:lpstr>
      <vt:lpstr>Опыт</vt:lpstr>
      <vt:lpstr>Учитель составляет лишь два плана на учебный год</vt:lpstr>
      <vt:lpstr>Презентация PowerPoint</vt:lpstr>
      <vt:lpstr>Спасибо за внимание!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Последовательность формирования общеучебных умений (по В.А. Сухомлинскому)</dc:title>
  <dc:creator>ВВ</dc:creator>
  <cp:lastModifiedBy>Владимир Робский</cp:lastModifiedBy>
  <cp:revision>79</cp:revision>
  <dcterms:created xsi:type="dcterms:W3CDTF">2013-01-12T03:19:20Z</dcterms:created>
  <dcterms:modified xsi:type="dcterms:W3CDTF">2021-01-10T02:26:19Z</dcterms:modified>
</cp:coreProperties>
</file>