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6" r:id="rId4"/>
    <p:sldId id="317" r:id="rId5"/>
    <p:sldId id="335" r:id="rId6"/>
    <p:sldId id="336" r:id="rId7"/>
    <p:sldId id="318" r:id="rId8"/>
    <p:sldId id="321" r:id="rId9"/>
    <p:sldId id="294" r:id="rId10"/>
    <p:sldId id="258" r:id="rId11"/>
    <p:sldId id="295" r:id="rId12"/>
    <p:sldId id="259" r:id="rId13"/>
    <p:sldId id="296" r:id="rId14"/>
    <p:sldId id="302" r:id="rId15"/>
    <p:sldId id="309" r:id="rId16"/>
    <p:sldId id="310" r:id="rId17"/>
    <p:sldId id="308" r:id="rId18"/>
    <p:sldId id="311" r:id="rId19"/>
    <p:sldId id="334" r:id="rId20"/>
    <p:sldId id="307" r:id="rId21"/>
    <p:sldId id="333" r:id="rId22"/>
    <p:sldId id="301" r:id="rId23"/>
    <p:sldId id="297" r:id="rId24"/>
    <p:sldId id="313" r:id="rId25"/>
    <p:sldId id="314" r:id="rId26"/>
    <p:sldId id="312" r:id="rId27"/>
    <p:sldId id="315" r:id="rId28"/>
    <p:sldId id="323" r:id="rId29"/>
    <p:sldId id="324" r:id="rId30"/>
    <p:sldId id="322" r:id="rId31"/>
    <p:sldId id="325" r:id="rId32"/>
    <p:sldId id="298" r:id="rId33"/>
    <p:sldId id="328" r:id="rId34"/>
    <p:sldId id="326" r:id="rId35"/>
    <p:sldId id="329" r:id="rId36"/>
    <p:sldId id="330" r:id="rId37"/>
    <p:sldId id="331" r:id="rId38"/>
    <p:sldId id="299" r:id="rId39"/>
    <p:sldId id="332" r:id="rId40"/>
    <p:sldId id="276" r:id="rId41"/>
    <p:sldId id="277" r:id="rId42"/>
    <p:sldId id="278" r:id="rId43"/>
    <p:sldId id="279" r:id="rId44"/>
    <p:sldId id="280" r:id="rId45"/>
    <p:sldId id="281" r:id="rId46"/>
    <p:sldId id="283" r:id="rId47"/>
    <p:sldId id="339" r:id="rId48"/>
    <p:sldId id="285" r:id="rId49"/>
    <p:sldId id="284" r:id="rId50"/>
    <p:sldId id="286" r:id="rId51"/>
    <p:sldId id="282" r:id="rId52"/>
    <p:sldId id="287" r:id="rId53"/>
    <p:sldId id="341" r:id="rId54"/>
    <p:sldId id="340" r:id="rId55"/>
    <p:sldId id="288" r:id="rId56"/>
    <p:sldId id="345" r:id="rId57"/>
    <p:sldId id="291" r:id="rId58"/>
    <p:sldId id="344" r:id="rId59"/>
    <p:sldId id="343" r:id="rId60"/>
    <p:sldId id="342" r:id="rId61"/>
    <p:sldId id="346" r:id="rId6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D3340-7318-43E2-80EE-3C7648544133}" type="datetimeFigureOut">
              <a:rPr lang="ru-RU" smtClean="0"/>
              <a:pPr/>
              <a:t>10.01.2021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BBF1F3-F1E5-4467-BB11-AA9F5AF4E44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tL-WlPKAOLdn4XkfGmv_Tg" TargetMode="External"/><Relationship Id="rId2" Type="http://schemas.openxmlformats.org/officeDocument/2006/relationships/hyperlink" Target="http://pednavigator.ru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340768"/>
            <a:ext cx="7772400" cy="2259683"/>
          </a:xfrm>
        </p:spPr>
        <p:txBody>
          <a:bodyPr>
            <a:normAutofit/>
          </a:bodyPr>
          <a:lstStyle/>
          <a:p>
            <a:r>
              <a:rPr lang="ru-RU" dirty="0"/>
              <a:t>Стиль обучения как педагогическая проблема</a:t>
            </a:r>
            <a:br>
              <a:rPr lang="ru-RU" dirty="0"/>
            </a:br>
            <a:r>
              <a:rPr lang="ru-RU" sz="2800" i="1" dirty="0"/>
              <a:t>(по мотивам Бетти Лу Ливер и Д. Колба)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Робский В.В.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Проблема диагностики затруднений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Для учителей, достаточно искушенных в разнообразных методиках, </a:t>
            </a:r>
            <a:r>
              <a:rPr lang="ru-RU" b="1" dirty="0"/>
              <a:t>наиболее точным методом из всех возможных</a:t>
            </a:r>
            <a:r>
              <a:rPr lang="ru-RU" dirty="0"/>
              <a:t> является их собственное </a:t>
            </a:r>
            <a:r>
              <a:rPr lang="ru-RU" b="1" u="sng" dirty="0"/>
              <a:t>наблюдение</a:t>
            </a:r>
            <a:r>
              <a:rPr lang="ru-RU" dirty="0"/>
              <a:t>.</a:t>
            </a:r>
          </a:p>
        </p:txBody>
      </p:sp>
      <p:pic>
        <p:nvPicPr>
          <p:cNvPr id="35842" name="Picture 2" descr="http://seoukr.com/wp-content/uploads/2013/03/kak-opredelit-znachenie-tic-svoego-sajt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74119" y="3861048"/>
            <a:ext cx="2650009" cy="2824153"/>
          </a:xfrm>
          <a:prstGeom prst="rect">
            <a:avLst/>
          </a:prstGeom>
          <a:noFill/>
        </p:spPr>
      </p:pic>
      <p:sp>
        <p:nvSpPr>
          <p:cNvPr id="7" name="Куб 6"/>
          <p:cNvSpPr/>
          <p:nvPr/>
        </p:nvSpPr>
        <p:spPr>
          <a:xfrm>
            <a:off x="7092280" y="5301208"/>
            <a:ext cx="1800200" cy="1296144"/>
          </a:xfrm>
          <a:prstGeom prst="cub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Ситуация</a:t>
            </a:r>
          </a:p>
        </p:txBody>
      </p:sp>
      <p:sp>
        <p:nvSpPr>
          <p:cNvPr id="11" name="Овальная выноска 10"/>
          <p:cNvSpPr/>
          <p:nvPr/>
        </p:nvSpPr>
        <p:spPr>
          <a:xfrm>
            <a:off x="611560" y="4077072"/>
            <a:ext cx="2520280" cy="1944216"/>
          </a:xfrm>
          <a:prstGeom prst="wedgeEllipseCallout">
            <a:avLst>
              <a:gd name="adj1" fmla="val 70703"/>
              <a:gd name="adj2" fmla="val -38799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Понимание ситуации</a:t>
            </a:r>
          </a:p>
        </p:txBody>
      </p:sp>
      <p:sp>
        <p:nvSpPr>
          <p:cNvPr id="14" name="Штриховая стрелка вправо 13"/>
          <p:cNvSpPr/>
          <p:nvPr/>
        </p:nvSpPr>
        <p:spPr>
          <a:xfrm rot="978709">
            <a:off x="5373173" y="4416848"/>
            <a:ext cx="2069996" cy="874577"/>
          </a:xfrm>
          <a:prstGeom prst="striped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Рефлексия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5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Учитель должен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/>
            <a:r>
              <a:rPr lang="ru-RU" dirty="0"/>
              <a:t>Учитывать стиль ученика.</a:t>
            </a:r>
          </a:p>
          <a:p>
            <a:pPr marL="514350" indent="-514350"/>
            <a:r>
              <a:rPr lang="ru-RU" dirty="0"/>
              <a:t>Помогать ученику освоить другие стили.</a:t>
            </a:r>
          </a:p>
          <a:p>
            <a:pPr marL="514350" indent="-514350">
              <a:buNone/>
            </a:pPr>
            <a:r>
              <a:rPr lang="ru-RU" dirty="0"/>
              <a:t>Но для этого </a:t>
            </a:r>
            <a:r>
              <a:rPr lang="ru-RU" b="1" dirty="0"/>
              <a:t>учитель должен уметь</a:t>
            </a:r>
            <a:r>
              <a:rPr lang="ru-RU" dirty="0"/>
              <a:t>: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/>
              <a:t>определять стили обучения;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>
                <a:solidFill>
                  <a:srgbClr val="FF0000"/>
                </a:solidFill>
              </a:rPr>
              <a:t>подбирать методику под стиль;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/>
              <a:t>изменять собственный стиль;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/>
              <a:t>обучать новому стилю.</a:t>
            </a:r>
          </a:p>
          <a:p>
            <a:pPr marL="514350" indent="-514350"/>
            <a:endParaRPr lang="ru-RU" dirty="0"/>
          </a:p>
        </p:txBody>
      </p:sp>
      <p:pic>
        <p:nvPicPr>
          <p:cNvPr id="37890" name="Picture 2" descr="http://grupo1-2011.wikispaces.com/file/view/camisetas.jpg/232730970/camiseta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32240" y="4392479"/>
            <a:ext cx="2232645" cy="23249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3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3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Если мы ориентируемся на ученика, то…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/>
              <a:t>Мы должны выйти за рамки</a:t>
            </a:r>
          </a:p>
          <a:p>
            <a:r>
              <a:rPr lang="ru-RU" dirty="0"/>
              <a:t>конкретной методики</a:t>
            </a:r>
          </a:p>
          <a:p>
            <a:r>
              <a:rPr lang="ru-RU" dirty="0"/>
              <a:t>конкретного учебника</a:t>
            </a:r>
          </a:p>
          <a:p>
            <a:r>
              <a:rPr lang="ru-RU" dirty="0"/>
              <a:t>классной комнаты</a:t>
            </a:r>
          </a:p>
          <a:p>
            <a:r>
              <a:rPr lang="ru-RU" dirty="0"/>
              <a:t>учителя</a:t>
            </a:r>
          </a:p>
        </p:txBody>
      </p:sp>
      <p:pic>
        <p:nvPicPr>
          <p:cNvPr id="36878" name="Picture 14" descr="http://img15.mynnm.com/5/5/0/d/6/7960ff2f80a9cf88cd3093b16c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8011" y="3501008"/>
            <a:ext cx="4475989" cy="33569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68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Многообразие стилей обучения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b="1" dirty="0"/>
              <a:t>Визуальный:</a:t>
            </a:r>
            <a:r>
              <a:rPr lang="ru-RU" dirty="0"/>
              <a:t> использую картинки, изображения, диаграммы, цвета.</a:t>
            </a:r>
          </a:p>
          <a:p>
            <a:pPr marL="514350" indent="-514350">
              <a:buFont typeface="+mj-lt"/>
              <a:buAutoNum type="arabicParenR"/>
            </a:pPr>
            <a:r>
              <a:rPr lang="ru-RU" b="1" dirty="0"/>
              <a:t>Кинестетический (учись действуя):</a:t>
            </a:r>
            <a:r>
              <a:rPr lang="ru-RU" dirty="0"/>
              <a:t> рисую схемы, использую окружающие объекты или участвую в ролевых играх.</a:t>
            </a:r>
          </a:p>
          <a:p>
            <a:pPr marL="514350" indent="-514350">
              <a:buFont typeface="+mj-lt"/>
              <a:buAutoNum type="arabicParenR"/>
            </a:pPr>
            <a:r>
              <a:rPr lang="ru-RU" b="1" dirty="0" err="1"/>
              <a:t>Аудиальный</a:t>
            </a:r>
            <a:r>
              <a:rPr lang="ru-RU" b="1" dirty="0"/>
              <a:t>:</a:t>
            </a:r>
            <a:r>
              <a:rPr lang="ru-RU" dirty="0"/>
              <a:t> делаю упор на слуховые ощущения, использую ритм, музыку, слушаю записи.</a:t>
            </a:r>
          </a:p>
          <a:p>
            <a:pPr marL="514350" indent="-514350">
              <a:buFont typeface="+mj-lt"/>
              <a:buAutoNum type="arabicParenR"/>
            </a:pPr>
            <a:r>
              <a:rPr lang="ru-RU" b="1" dirty="0"/>
              <a:t>Вербальный:</a:t>
            </a:r>
            <a:r>
              <a:rPr lang="ru-RU" dirty="0"/>
              <a:t> делаю конспекты или проговариваю информацию вслух.</a:t>
            </a:r>
          </a:p>
          <a:p>
            <a:pPr marL="514350" indent="-514350">
              <a:buFont typeface="+mj-lt"/>
              <a:buAutoNum type="arabicParenR"/>
            </a:pPr>
            <a:r>
              <a:rPr lang="ru-RU" b="1" dirty="0"/>
              <a:t>Логический:</a:t>
            </a:r>
            <a:r>
              <a:rPr lang="ru-RU" dirty="0"/>
              <a:t> использую логические приемы.</a:t>
            </a:r>
          </a:p>
          <a:p>
            <a:pPr marL="514350" indent="-514350">
              <a:buFont typeface="+mj-lt"/>
              <a:buAutoNum type="arabicParenR"/>
            </a:pPr>
            <a:r>
              <a:rPr lang="ru-RU" b="1" dirty="0"/>
              <a:t>Социальный:</a:t>
            </a:r>
            <a:r>
              <a:rPr lang="ru-RU" dirty="0"/>
              <a:t> люблю заниматься в группах или парами, концентрируясь на взаимодействии с другими.</a:t>
            </a:r>
          </a:p>
          <a:p>
            <a:pPr marL="514350" indent="-514350">
              <a:buFont typeface="+mj-lt"/>
              <a:buAutoNum type="arabicParenR"/>
            </a:pPr>
            <a:r>
              <a:rPr lang="ru-RU" b="1" dirty="0"/>
              <a:t>Уединенный:</a:t>
            </a:r>
            <a:r>
              <a:rPr lang="ru-RU" dirty="0"/>
              <a:t> люблю учиться самостоятельно, часто занимаюсь самообучением.</a:t>
            </a:r>
          </a:p>
        </p:txBody>
      </p:sp>
      <p:pic>
        <p:nvPicPr>
          <p:cNvPr id="33794" name="Picture 2" descr="http://static.klasnaocinka.com.ua/uploads/editor/3601/269034/sitepage_14/image/animaciya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5691821"/>
            <a:ext cx="4860032" cy="11661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2 подхода к типологии стилей обучения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fontAlgn="base">
              <a:buFont typeface="+mj-lt"/>
              <a:buAutoNum type="arabicParenR"/>
            </a:pPr>
            <a:r>
              <a:rPr lang="ru-RU" b="1" dirty="0"/>
              <a:t>Дихотомический</a:t>
            </a:r>
            <a:r>
              <a:rPr lang="ru-RU" dirty="0"/>
              <a:t>: выделяется один существенный для учебной деятельности </a:t>
            </a:r>
            <a:r>
              <a:rPr lang="ru-RU" u="sng" dirty="0"/>
              <a:t>признак (шкала)</a:t>
            </a:r>
            <a:r>
              <a:rPr lang="ru-RU" dirty="0"/>
              <a:t> и всех людей по данному признаку относят к тому или другому полюсу шкалы. Таких шкал используется значительное количество.</a:t>
            </a:r>
          </a:p>
          <a:p>
            <a:pPr marL="514350" indent="-514350">
              <a:buFont typeface="+mj-lt"/>
              <a:buAutoNum type="arabicParenR"/>
            </a:pPr>
            <a:r>
              <a:rPr lang="ru-RU" b="1" dirty="0"/>
              <a:t>Структурно-функциональный:</a:t>
            </a:r>
            <a:r>
              <a:rPr lang="ru-RU" dirty="0"/>
              <a:t> выделяются основные </a:t>
            </a:r>
            <a:r>
              <a:rPr lang="ru-RU" u="sng" dirty="0"/>
              <a:t>этапы и функции</a:t>
            </a:r>
            <a:r>
              <a:rPr lang="ru-RU" dirty="0"/>
              <a:t> деятельности. </a:t>
            </a:r>
          </a:p>
        </p:txBody>
      </p:sp>
      <p:pic>
        <p:nvPicPr>
          <p:cNvPr id="4" name="Picture 2" descr="http://ibusiness-school.ru/wp-content/uploads/2014/09/chan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80312" y="5373216"/>
            <a:ext cx="1654803" cy="1412775"/>
          </a:xfrm>
          <a:prstGeom prst="rect">
            <a:avLst/>
          </a:prstGeom>
          <a:noFill/>
        </p:spPr>
      </p:pic>
      <p:pic>
        <p:nvPicPr>
          <p:cNvPr id="5" name="Picture 4" descr="http://xn--80aqahnk.net/wp-content/uploads/2014/11/dihotom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5589240"/>
            <a:ext cx="1189952" cy="1196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4000" dirty="0"/>
              <a:t>Дихотомический подход</a:t>
            </a:r>
            <a:br>
              <a:rPr lang="ru-RU" sz="4000" dirty="0"/>
            </a:br>
            <a:r>
              <a:rPr lang="ru-RU" sz="3200" dirty="0"/>
              <a:t>Шкала </a:t>
            </a:r>
            <a:r>
              <a:rPr lang="ru-RU" sz="3200" b="1" dirty="0"/>
              <a:t>«активность - рефлексивность»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b="1" dirty="0"/>
              <a:t>Активные</a:t>
            </a:r>
            <a:r>
              <a:rPr lang="ru-RU" dirty="0"/>
              <a:t> склонны воспринимать информацию в процессе активной деятельности, например, участвуя в дискуссии по данной теме. Они сначала делают, а потом обдумывают, склонны к групповой работе. </a:t>
            </a:r>
          </a:p>
          <a:p>
            <a:pPr fontAlgn="base"/>
            <a:r>
              <a:rPr lang="ru-RU" b="1" dirty="0"/>
              <a:t>Рефлексивные</a:t>
            </a:r>
            <a:r>
              <a:rPr lang="ru-RU" dirty="0"/>
              <a:t> сначала размышляют над полученной информацией, детально вникают в каждую мелочь, а только затем используют ее. Склонны к работе в одиночку.</a:t>
            </a:r>
          </a:p>
        </p:txBody>
      </p:sp>
      <p:pic>
        <p:nvPicPr>
          <p:cNvPr id="4" name="Picture 4" descr="http://xn--80aqahnk.net/wp-content/uploads/2014/11/dihoto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188640"/>
            <a:ext cx="1189952" cy="1196752"/>
          </a:xfrm>
          <a:prstGeom prst="rect">
            <a:avLst/>
          </a:prstGeom>
          <a:noFill/>
        </p:spPr>
      </p:pic>
      <p:pic>
        <p:nvPicPr>
          <p:cNvPr id="40962" name="Picture 2" descr="http://www.management.com.ua/hrm/hrm108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51720" y="6003750"/>
            <a:ext cx="5436096" cy="8096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/>
              <a:t>Дихотомический подход</a:t>
            </a:r>
            <a:br>
              <a:rPr lang="ru-RU" dirty="0"/>
            </a:br>
            <a:r>
              <a:rPr lang="ru-RU" sz="3600" dirty="0"/>
              <a:t>Шкала </a:t>
            </a:r>
            <a:r>
              <a:rPr lang="ru-RU" sz="3600" b="1" dirty="0"/>
              <a:t>«практики - теоретики»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fontAlgn="base"/>
            <a:r>
              <a:rPr lang="ru-RU" dirty="0"/>
              <a:t>Практики более внимательны, хорошо запоминают факты. Теоретический материал воспринимают только тогда, когда он подкреплен примерами из реальной жизни, практики. </a:t>
            </a:r>
          </a:p>
          <a:p>
            <a:pPr fontAlgn="base"/>
            <a:r>
              <a:rPr lang="ru-RU" dirty="0"/>
              <a:t>Теоретики не любят информацию, требующую постоянного запоминания и рутинных калькуляций, любят абстракции, концепции и математические формулы.</a:t>
            </a:r>
          </a:p>
        </p:txBody>
      </p:sp>
      <p:pic>
        <p:nvPicPr>
          <p:cNvPr id="4" name="Picture 4" descr="http://xn--80aqahnk.net/wp-content/uploads/2014/11/dihoto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116632"/>
            <a:ext cx="1189952" cy="1196752"/>
          </a:xfrm>
          <a:prstGeom prst="rect">
            <a:avLst/>
          </a:prstGeom>
          <a:noFill/>
        </p:spPr>
      </p:pic>
      <p:pic>
        <p:nvPicPr>
          <p:cNvPr id="39942" name="Picture 6" descr="http://irkschool6.ru/wp-content/uploads/0_96a7b_a908fe6c_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28384" y="5390654"/>
            <a:ext cx="1115615" cy="1467346"/>
          </a:xfrm>
          <a:prstGeom prst="rect">
            <a:avLst/>
          </a:prstGeom>
          <a:noFill/>
        </p:spPr>
      </p:pic>
      <p:pic>
        <p:nvPicPr>
          <p:cNvPr id="39944" name="Picture 8" descr="http://funforkids.ru/pictures/school21/school2106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5414" y="2204864"/>
            <a:ext cx="1063784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/>
              <a:t>Дихотомический подход</a:t>
            </a:r>
            <a:br>
              <a:rPr lang="ru-RU" dirty="0"/>
            </a:br>
            <a:r>
              <a:rPr lang="ru-RU" sz="3600" dirty="0"/>
              <a:t>Шкала </a:t>
            </a:r>
            <a:r>
              <a:rPr lang="ru-RU" sz="3600" b="1" dirty="0"/>
              <a:t>«наглядность - </a:t>
            </a:r>
            <a:r>
              <a:rPr lang="ru-RU" sz="3600" b="1" dirty="0" err="1"/>
              <a:t>понятийность</a:t>
            </a:r>
            <a:r>
              <a:rPr lang="ru-RU" sz="3600" b="1" dirty="0"/>
              <a:t>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fontAlgn="base"/>
            <a:r>
              <a:rPr lang="ru-RU" dirty="0"/>
              <a:t>Ориентированные на наглядность лучше запоминают и оперируют тем, что видят - картины, демонстрации, диаграммы, таблицы. </a:t>
            </a:r>
          </a:p>
          <a:p>
            <a:pPr fontAlgn="base"/>
            <a:r>
              <a:rPr lang="ru-RU" dirty="0"/>
              <a:t>Ориентированные на понятия более уверенно себя чувствуют в мире слов, понятий. Им рекомендуется для лучшего запоминания делать краткие записи с выводами.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4" descr="http://xn--80aqahnk.net/wp-content/uploads/2014/11/dihoto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116632"/>
            <a:ext cx="1189952" cy="1196752"/>
          </a:xfrm>
          <a:prstGeom prst="rect">
            <a:avLst/>
          </a:prstGeom>
          <a:noFill/>
        </p:spPr>
      </p:pic>
      <p:pic>
        <p:nvPicPr>
          <p:cNvPr id="38918" name="Picture 6" descr="http://www.in-aikido.co.il/uploads/8/0/7/2/8072020/9010860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5085184"/>
            <a:ext cx="1954188" cy="1465641"/>
          </a:xfrm>
          <a:prstGeom prst="rect">
            <a:avLst/>
          </a:prstGeom>
          <a:noFill/>
        </p:spPr>
      </p:pic>
      <p:pic>
        <p:nvPicPr>
          <p:cNvPr id="38920" name="Picture 8" descr="http://www.theclassroomkit.com/images/gif_diagram041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5085184"/>
            <a:ext cx="1338486" cy="1451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8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dirty="0"/>
              <a:t>Дихотомический подход </a:t>
            </a:r>
            <a:br>
              <a:rPr lang="ru-RU" dirty="0"/>
            </a:br>
            <a:r>
              <a:rPr lang="ru-RU" sz="3600" dirty="0"/>
              <a:t>Шкала </a:t>
            </a:r>
            <a:r>
              <a:rPr lang="ru-RU" sz="3600" b="1" dirty="0"/>
              <a:t>«</a:t>
            </a:r>
            <a:r>
              <a:rPr lang="ru-RU" sz="3600" b="1" dirty="0" err="1"/>
              <a:t>дискурсия</a:t>
            </a:r>
            <a:r>
              <a:rPr lang="ru-RU" sz="3600" b="1" dirty="0"/>
              <a:t> - интуиция»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ru-RU" dirty="0" err="1"/>
              <a:t>Дискурсивы</a:t>
            </a:r>
            <a:r>
              <a:rPr lang="ru-RU" dirty="0"/>
              <a:t> лучше усваивают информацию, поступающую отдельными порциями, каждая из которых логически вытекает из предыдущей. Склонны к построению дедуктивных рассуждений, рассудочному стилю поведения, интеллектуальному творчеству. </a:t>
            </a:r>
          </a:p>
          <a:p>
            <a:pPr fontAlgn="base"/>
            <a:r>
              <a:rPr lang="ru-RU" dirty="0" err="1"/>
              <a:t>Интуитивы</a:t>
            </a:r>
            <a:r>
              <a:rPr lang="ru-RU" dirty="0"/>
              <a:t> (глобалисты) усваивают информацию большими объемами, практически бессознательно. Склонны к целостному представлению информации, индуктивному ходу рассуждений, интуитивному поиску, художественному творчеству. </a:t>
            </a:r>
          </a:p>
        </p:txBody>
      </p:sp>
      <p:pic>
        <p:nvPicPr>
          <p:cNvPr id="4" name="Picture 4" descr="http://xn--80aqahnk.net/wp-content/uploads/2014/11/dihotom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12360" y="116632"/>
            <a:ext cx="1189952" cy="1196752"/>
          </a:xfrm>
          <a:prstGeom prst="rect">
            <a:avLst/>
          </a:prstGeom>
          <a:noFill/>
        </p:spPr>
      </p:pic>
      <p:pic>
        <p:nvPicPr>
          <p:cNvPr id="37890" name="Picture 2" descr="https://s3-eu-west-1.amazonaws.com/media.lpgenerator.ru/uploads/2014/03/06/image0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5865649"/>
            <a:ext cx="1466528" cy="992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Цикл обучения Д.Колб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0825" y="1124744"/>
            <a:ext cx="8865671" cy="4585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Бетти Лу Ливер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/>
              <a:t>Все учащиеся могут: </a:t>
            </a:r>
          </a:p>
          <a:p>
            <a:r>
              <a:rPr lang="ru-RU" dirty="0"/>
              <a:t>изучать иностранные языки; </a:t>
            </a:r>
          </a:p>
          <a:p>
            <a:r>
              <a:rPr lang="ru-RU" dirty="0"/>
              <a:t>осваивать естественные науки и математику; </a:t>
            </a:r>
          </a:p>
          <a:p>
            <a:r>
              <a:rPr lang="ru-RU" dirty="0"/>
              <a:t>учиться правильно писать. </a:t>
            </a:r>
          </a:p>
          <a:p>
            <a:pPr>
              <a:buNone/>
            </a:pPr>
            <a:r>
              <a:rPr lang="ru-RU" dirty="0"/>
              <a:t>Единственное, на что они могут оказаться </a:t>
            </a:r>
            <a:r>
              <a:rPr lang="ru-RU" b="1" dirty="0"/>
              <a:t>неспособными</a:t>
            </a:r>
            <a:r>
              <a:rPr lang="ru-RU" dirty="0"/>
              <a:t>, – это учиться так, как предписывается </a:t>
            </a:r>
            <a:r>
              <a:rPr lang="ru-RU" b="1" dirty="0"/>
              <a:t>конкретной программой, учебником или учителем</a:t>
            </a:r>
            <a:r>
              <a:rPr lang="ru-RU" dirty="0"/>
              <a:t>.</a:t>
            </a:r>
          </a:p>
        </p:txBody>
      </p:sp>
      <p:pic>
        <p:nvPicPr>
          <p:cNvPr id="54274" name="Picture 2" descr="http://static1.ozone.ru/multimedia/c150/10116774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1052736"/>
            <a:ext cx="1744588" cy="26168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dirty="0"/>
              <a:t>Структурно-функциональный подход</a:t>
            </a:r>
          </a:p>
        </p:txBody>
      </p:sp>
      <p:sp>
        <p:nvSpPr>
          <p:cNvPr id="5" name="Блок-схема: процесс 4"/>
          <p:cNvSpPr/>
          <p:nvPr/>
        </p:nvSpPr>
        <p:spPr>
          <a:xfrm>
            <a:off x="179512" y="3501008"/>
            <a:ext cx="2520280" cy="151216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Испытания в новых ситуациях</a:t>
            </a: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3203848" y="5157192"/>
            <a:ext cx="2520280" cy="151216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Образование абстрактных понятий</a:t>
            </a: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3347864" y="1988840"/>
            <a:ext cx="2520280" cy="151216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Конкретный опыт</a:t>
            </a: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6444208" y="3573016"/>
            <a:ext cx="2520280" cy="1512168"/>
          </a:xfrm>
          <a:prstGeom prst="flowChart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Наблюдение и рефлексия</a:t>
            </a:r>
          </a:p>
        </p:txBody>
      </p:sp>
      <p:cxnSp>
        <p:nvCxnSpPr>
          <p:cNvPr id="13" name="Прямая со стрелкой 12"/>
          <p:cNvCxnSpPr>
            <a:stCxn id="7" idx="3"/>
            <a:endCxn id="8" idx="0"/>
          </p:cNvCxnSpPr>
          <p:nvPr/>
        </p:nvCxnSpPr>
        <p:spPr>
          <a:xfrm>
            <a:off x="5868144" y="2744924"/>
            <a:ext cx="1836204" cy="828092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8" idx="2"/>
            <a:endCxn id="6" idx="3"/>
          </p:cNvCxnSpPr>
          <p:nvPr/>
        </p:nvCxnSpPr>
        <p:spPr>
          <a:xfrm rot="5400000">
            <a:off x="6300192" y="4509120"/>
            <a:ext cx="828092" cy="1980220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stCxn id="6" idx="1"/>
            <a:endCxn id="5" idx="2"/>
          </p:cNvCxnSpPr>
          <p:nvPr/>
        </p:nvCxnSpPr>
        <p:spPr>
          <a:xfrm rot="10800000">
            <a:off x="1439652" y="5013176"/>
            <a:ext cx="1764196" cy="900100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5" idx="0"/>
            <a:endCxn id="7" idx="1"/>
          </p:cNvCxnSpPr>
          <p:nvPr/>
        </p:nvCxnSpPr>
        <p:spPr>
          <a:xfrm rot="5400000" flipH="1" flipV="1">
            <a:off x="2015716" y="2168860"/>
            <a:ext cx="756084" cy="1908212"/>
          </a:xfrm>
          <a:prstGeom prst="curvedConnector2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707904" y="1340768"/>
            <a:ext cx="1838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Активисты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0" y="2636912"/>
            <a:ext cx="19367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Прагматики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303560" y="2708920"/>
            <a:ext cx="1840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Мыслители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3635896" y="4509120"/>
            <a:ext cx="16625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i="1" dirty="0">
                <a:solidFill>
                  <a:schemeClr val="accent2">
                    <a:lumMod val="75000"/>
                  </a:schemeClr>
                </a:solidFill>
              </a:rPr>
              <a:t>Теоретики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23" grpId="0"/>
      <p:bldP spid="24" grpId="0"/>
      <p:bldP spid="25" grpId="0"/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presentatio.ru/upload/000/u0/000/a743adc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018" y="116632"/>
            <a:ext cx="8892478" cy="66693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Цель педагога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в максимальной степени реализовать сильные стороны преобладающего стиля (этапа) обучения;</a:t>
            </a:r>
          </a:p>
          <a:p>
            <a:r>
              <a:rPr lang="ru-RU" dirty="0"/>
              <a:t>развить другие этапы (стили) учебной деятельности.</a:t>
            </a:r>
            <a:br>
              <a:rPr lang="ru-RU" dirty="0"/>
            </a:br>
            <a:endParaRPr lang="ru-RU" dirty="0"/>
          </a:p>
        </p:txBody>
      </p:sp>
      <p:pic>
        <p:nvPicPr>
          <p:cNvPr id="32772" name="Picture 4" descr="http://thumbs.dreamstime.com/z/3d-small-people-thinker-212981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5013176"/>
            <a:ext cx="1033148" cy="1163859"/>
          </a:xfrm>
          <a:prstGeom prst="rect">
            <a:avLst/>
          </a:prstGeom>
          <a:noFill/>
        </p:spPr>
      </p:pic>
      <p:pic>
        <p:nvPicPr>
          <p:cNvPr id="32774" name="Picture 6" descr="http://wallpapers.photoshopia.ru/file/132683/600x338/16:9/klipart-chelovek-kniga-ogromnyy-chtenie-znanie3d194_15838859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4797152"/>
            <a:ext cx="2762672" cy="1556306"/>
          </a:xfrm>
          <a:prstGeom prst="rect">
            <a:avLst/>
          </a:prstGeom>
          <a:noFill/>
        </p:spPr>
      </p:pic>
      <p:pic>
        <p:nvPicPr>
          <p:cNvPr id="32776" name="Picture 8" descr="http://a.pragprog.com/magazines/2010-04/images/iStock_000007411566Small__1olp59_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04248" y="4653136"/>
            <a:ext cx="1920305" cy="1920305"/>
          </a:xfrm>
          <a:prstGeom prst="rect">
            <a:avLst/>
          </a:prstGeom>
          <a:noFill/>
        </p:spPr>
      </p:pic>
      <p:pic>
        <p:nvPicPr>
          <p:cNvPr id="32778" name="Picture 10" descr="http://boombob.ru/img/picture/Apr/12/a7703977d993313b8ad5af6372218949/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941168"/>
            <a:ext cx="1979712" cy="12373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5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Активист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он находится в центре внимания, (руководит проектом, ведет дискуссию);</a:t>
            </a:r>
          </a:p>
          <a:p>
            <a:r>
              <a:rPr lang="ru-RU" dirty="0"/>
              <a:t>узнает что-то новое (то, что он не знал или не умел делать до этого);</a:t>
            </a:r>
          </a:p>
          <a:p>
            <a:r>
              <a:rPr lang="ru-RU" dirty="0"/>
              <a:t>есть большое разнообразие всевозможных упражнений;</a:t>
            </a:r>
          </a:p>
          <a:p>
            <a:r>
              <a:rPr lang="ru-RU" dirty="0"/>
              <a:t>можно вести себя раскованно, допускать ошибки, шутить;</a:t>
            </a:r>
          </a:p>
        </p:txBody>
      </p:sp>
      <p:pic>
        <p:nvPicPr>
          <p:cNvPr id="32770" name="Picture 2" descr="http://images.easyfreeclipart.com/1832/-happy-smiling-pupil-boy-going-to-school-skating-fast-jumping-high-1832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1280" y="0"/>
            <a:ext cx="1792720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Активист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ситуация напряженная, быстро меняется, возникают новые задачи;</a:t>
            </a:r>
          </a:p>
          <a:p>
            <a:r>
              <a:rPr lang="ru-RU" dirty="0"/>
              <a:t>есть свобода генерирования идей, отсутствует необходимость подчиняться установленным правилам;</a:t>
            </a:r>
          </a:p>
        </p:txBody>
      </p:sp>
      <p:pic>
        <p:nvPicPr>
          <p:cNvPr id="4" name="Picture 2" descr="http://images.easyfreeclipart.com/1832/-happy-smiling-pupil-boy-going-to-school-skating-fast-jumping-high-1832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3316" y="0"/>
            <a:ext cx="1590683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Активист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не хватает ресурсов или обстоятельства неблагоприятны;</a:t>
            </a:r>
          </a:p>
          <a:p>
            <a:r>
              <a:rPr lang="ru-RU" dirty="0"/>
              <a:t>необходимо взаимодействия с другими людьми (сбор идей, групповое решение проблемы);</a:t>
            </a:r>
          </a:p>
          <a:p>
            <a:r>
              <a:rPr lang="ru-RU" dirty="0"/>
              <a:t>необходимо проявить инициативу и активные действия.</a:t>
            </a:r>
          </a:p>
        </p:txBody>
      </p:sp>
      <p:pic>
        <p:nvPicPr>
          <p:cNvPr id="4" name="Picture 2" descr="http://images.easyfreeclipart.com/1832/-happy-smiling-pupil-boy-going-to-school-skating-fast-jumping-high-18320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3316" y="0"/>
            <a:ext cx="1590683" cy="17008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Активист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идет пассивное обучение (выслушивание монологов (лекций, объяснений), чтение, наблюдение;</a:t>
            </a:r>
          </a:p>
          <a:p>
            <a:r>
              <a:rPr lang="ru-RU" dirty="0"/>
              <a:t>невозможно вмешаться в происходящее;</a:t>
            </a:r>
          </a:p>
          <a:p>
            <a:r>
              <a:rPr lang="ru-RU" dirty="0"/>
              <a:t>необходимо усваивать, анализировать и интерпретировать большие объемы «запутанных» данных;</a:t>
            </a:r>
          </a:p>
          <a:p>
            <a:r>
              <a:rPr lang="ru-RU" dirty="0"/>
              <a:t>идет индивидуальная работа (написание рефератов, самостоятельные размышления);</a:t>
            </a:r>
          </a:p>
        </p:txBody>
      </p:sp>
      <p:pic>
        <p:nvPicPr>
          <p:cNvPr id="29698" name="Picture 2" descr="http://img0.liveinternet.ru/images/attach/c/2/69/490/69490760_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0"/>
            <a:ext cx="1187624" cy="2355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Активист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предлагаются сугубо теоретические рассуждения об истории проблемы, ее причинах;</a:t>
            </a:r>
          </a:p>
          <a:p>
            <a:r>
              <a:rPr lang="ru-RU" dirty="0"/>
              <a:t>необходимо многократно выполнять одно и то же действие (практические упражнения);</a:t>
            </a:r>
          </a:p>
          <a:p>
            <a:r>
              <a:rPr lang="ru-RU" dirty="0"/>
              <a:t>необходимо следовать точным инструкциям, оставляющим малое пространство для маневра;</a:t>
            </a:r>
          </a:p>
          <a:p>
            <a:r>
              <a:rPr lang="ru-RU" dirty="0"/>
              <a:t>осуществляется монотонная, кропотливая деятельность, идет тщательная проработка деталей.</a:t>
            </a:r>
          </a:p>
        </p:txBody>
      </p:sp>
      <p:pic>
        <p:nvPicPr>
          <p:cNvPr id="4" name="Picture 2" descr="http://img0.liveinternet.ru/images/attach/c/2/69/490/69490760_0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956376" y="0"/>
            <a:ext cx="1187624" cy="23550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Мыслитель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есть возможность заранее подготовиться, изучить существо вопроса;</a:t>
            </a:r>
          </a:p>
          <a:p>
            <a:r>
              <a:rPr lang="ru-RU" dirty="0"/>
              <a:t>можно выслушать мнения других людей (желательно большого количества), представляющих широкое разнообразие взглядов;</a:t>
            </a:r>
          </a:p>
          <a:p>
            <a:r>
              <a:rPr lang="ru-RU" dirty="0"/>
              <a:t>нужно искать информацию, тщательного исследовать проблемы, необходимо добраться до сути явлений;</a:t>
            </a:r>
          </a:p>
          <a:p>
            <a:r>
              <a:rPr lang="ru-RU" dirty="0"/>
              <a:t>нужно повторять и пересматривать изученное;</a:t>
            </a:r>
          </a:p>
        </p:txBody>
      </p:sp>
      <p:pic>
        <p:nvPicPr>
          <p:cNvPr id="27650" name="Picture 2" descr="http://www.kirpiedebiyat.com/wp-content/uploads/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0"/>
            <a:ext cx="2123728" cy="160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Мыслитель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есть возможность тщательного наблюдения и обдумывания;</a:t>
            </a:r>
          </a:p>
          <a:p>
            <a:r>
              <a:rPr lang="ru-RU" dirty="0"/>
              <a:t>можно наблюдать действие со стороны, например, наблюдать работу группы или совещания, смотреть видеозапись;</a:t>
            </a:r>
          </a:p>
          <a:p>
            <a:r>
              <a:rPr lang="ru-RU" dirty="0"/>
              <a:t>идет «безопасный» обмен мнениями, например, по заранее согласованным правилам в виде структурированных учебных заданий;</a:t>
            </a:r>
          </a:p>
          <a:p>
            <a:r>
              <a:rPr lang="ru-RU" dirty="0"/>
              <a:t>можно принимать решения в собственном ритме, без давления извне и жестких окончательных сроков.</a:t>
            </a:r>
          </a:p>
        </p:txBody>
      </p:sp>
      <p:pic>
        <p:nvPicPr>
          <p:cNvPr id="4" name="Picture 2" descr="http://www.kirpiedebiyat.com/wp-content/uploads/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0"/>
            <a:ext cx="2123728" cy="16058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Ученик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/>
              <a:t>Фрэнк кажется робким, скорее замкнутым, и временами рассеянным. Когда его спрашивают на уроке, он часто сомневается в ответе. Иногда, если его заставить высказаться, он все же даст ответ, но чаще всего неверный. </a:t>
            </a:r>
          </a:p>
          <a:p>
            <a:pPr>
              <a:buNone/>
            </a:pPr>
            <a:r>
              <a:rPr lang="ru-RU" dirty="0"/>
              <a:t>Тем не менее он неплохо справляется с тестами, особенно с тестами без фиксированного срока выполнения. Но это занимает у него больше времени, чем у других учащихся.</a:t>
            </a:r>
          </a:p>
        </p:txBody>
      </p:sp>
      <p:pic>
        <p:nvPicPr>
          <p:cNvPr id="53252" name="Picture 4" descr="http://www.univerest.ru/wp-content/uploads/2014/11/%D0%BA%D0%BE%D0%BD%D1%82%D1%80%D0%BE%D0%BB%D1%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48526" y="116632"/>
            <a:ext cx="1287970" cy="15841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/>
              <a:t>Мыслитель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необходимо что-то делать без предварительной подготовки, импровизировать на ходу;</a:t>
            </a:r>
          </a:p>
          <a:p>
            <a:r>
              <a:rPr lang="ru-RU" dirty="0"/>
              <a:t>извне навязывают активность, например, исполнение функций ведущего или участие в ролевых играх перед аудиторией;</a:t>
            </a:r>
          </a:p>
          <a:p>
            <a:r>
              <a:rPr lang="ru-RU" dirty="0"/>
              <a:t>мало данных для надежных выводов;</a:t>
            </a:r>
          </a:p>
        </p:txBody>
      </p:sp>
      <p:pic>
        <p:nvPicPr>
          <p:cNvPr id="25602" name="Picture 2" descr="http://pixelbrush.ru/uploads/posts/2009-03/1237139883_2622_b_ea4f3dde3c928d02a0a154039b4653f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7168" y="0"/>
            <a:ext cx="1916832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/>
              <a:t>Мыслитель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жесткие конкретные инструкции, предписывающие определенный способ действий;</a:t>
            </a:r>
          </a:p>
          <a:p>
            <a:r>
              <a:rPr lang="ru-RU" dirty="0"/>
              <a:t>есть ограничения по времени и необходимо быстро переключаться с одного вида деятельности на другой;</a:t>
            </a:r>
          </a:p>
          <a:p>
            <a:r>
              <a:rPr lang="ru-RU" dirty="0"/>
              <a:t>давят обстоятельства, вынуждающие ограничиться поверхностным анализом и результатом работы.</a:t>
            </a:r>
          </a:p>
        </p:txBody>
      </p:sp>
      <p:pic>
        <p:nvPicPr>
          <p:cNvPr id="4" name="Picture 2" descr="http://pixelbrush.ru/uploads/posts/2009-03/1237139883_2622_b_ea4f3dde3c928d02a0a154039b4653f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7168" y="0"/>
            <a:ext cx="1916832" cy="19168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Теоретик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объект изучения дается в контексте систем, моделей, концепций;</a:t>
            </a:r>
          </a:p>
          <a:p>
            <a:r>
              <a:rPr lang="ru-RU" dirty="0"/>
              <a:t>есть время для методичного исследования связей между идеями, событиями и ситуациями;</a:t>
            </a:r>
          </a:p>
          <a:p>
            <a:r>
              <a:rPr lang="ru-RU" dirty="0"/>
              <a:t>можно усомниться и проверить методологию и логику, лежащую в основании изучаемого предмета, например путем вопросов и ответов или поиска противоречий в текстах;</a:t>
            </a:r>
          </a:p>
          <a:p>
            <a:r>
              <a:rPr lang="ru-RU" dirty="0"/>
              <a:t>интеллектуальный вызов (анализ сложных ситуаций, тестирование, беседы с компетентными специалистами);</a:t>
            </a:r>
          </a:p>
        </p:txBody>
      </p:sp>
      <p:pic>
        <p:nvPicPr>
          <p:cNvPr id="23554" name="Picture 2" descr="http://worldartsme.com/images/funny-einstein-clipart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4294" y="1"/>
            <a:ext cx="1709705" cy="18448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Теоретик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обучение структурировано, имеет четко сформулированные цели и программу;</a:t>
            </a:r>
          </a:p>
          <a:p>
            <a:r>
              <a:rPr lang="ru-RU" dirty="0" err="1"/>
              <a:t>аргументированно</a:t>
            </a:r>
            <a:r>
              <a:rPr lang="ru-RU" dirty="0"/>
              <a:t> и элегантно изложены рациональные и логичные идеи концепций;</a:t>
            </a:r>
          </a:p>
          <a:p>
            <a:r>
              <a:rPr lang="ru-RU" dirty="0"/>
              <a:t>совместное обучение с людьми близкого уровня;</a:t>
            </a:r>
          </a:p>
          <a:p>
            <a:r>
              <a:rPr lang="ru-RU" dirty="0"/>
              <a:t>можно анализировать причины удач и ошибок, делать общие выводы;</a:t>
            </a:r>
          </a:p>
          <a:p>
            <a:r>
              <a:rPr lang="ru-RU" dirty="0"/>
              <a:t>исследование и изучение сложных, интересных вопросов.</a:t>
            </a:r>
            <a:br>
              <a:rPr lang="ru-RU" dirty="0"/>
            </a:br>
            <a:endParaRPr lang="ru-RU" dirty="0"/>
          </a:p>
        </p:txBody>
      </p:sp>
      <p:pic>
        <p:nvPicPr>
          <p:cNvPr id="4" name="Picture 2" descr="http://worldartsme.com/images/funny-einstein-clipart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67763" y="1"/>
            <a:ext cx="1576236" cy="17008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Теоретик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необходимо выполнять что-либо без понимания цели или общего контекста;</a:t>
            </a:r>
          </a:p>
          <a:p>
            <a:r>
              <a:rPr lang="ru-RU" dirty="0"/>
              <a:t>ситуации, где основной акцент делается на чувства и эмоции;</a:t>
            </a:r>
          </a:p>
          <a:p>
            <a:r>
              <a:rPr lang="ru-RU" dirty="0"/>
              <a:t>участие в слабоструктурированных заданиях и упражнениях, отличающихся высокой степенью неопределенности;</a:t>
            </a:r>
          </a:p>
          <a:p>
            <a:r>
              <a:rPr lang="ru-RU" dirty="0"/>
              <a:t>необходимо действовать или принимать решения </a:t>
            </a:r>
            <a:r>
              <a:rPr lang="ru-RU" u="sng" dirty="0"/>
              <a:t>без опоры</a:t>
            </a:r>
            <a:r>
              <a:rPr lang="ru-RU" dirty="0"/>
              <a:t> на какие-либо концепции или принципы;</a:t>
            </a:r>
          </a:p>
        </p:txBody>
      </p:sp>
      <p:pic>
        <p:nvPicPr>
          <p:cNvPr id="21506" name="Picture 2" descr="http://www.cliparthut.com/clip-arts/305/funny-stress-clip-art-3053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92280" y="0"/>
            <a:ext cx="2051719" cy="17781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Теоретик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необходимо знакомиться с широким разнообразием противоречивых методик без возможности глубокого их изучения;</a:t>
            </a:r>
          </a:p>
          <a:p>
            <a:r>
              <a:rPr lang="ru-RU" dirty="0"/>
              <a:t>есть сомнения в методологической обоснованности изучаемого предмета, например в </a:t>
            </a:r>
            <a:r>
              <a:rPr lang="ru-RU" dirty="0" err="1"/>
              <a:t>валидности</a:t>
            </a:r>
            <a:r>
              <a:rPr lang="ru-RU" dirty="0"/>
              <a:t> применяемых тестов;</a:t>
            </a:r>
          </a:p>
          <a:p>
            <a:r>
              <a:rPr lang="ru-RU" dirty="0"/>
              <a:t>изучение поверхностного или излишне изощренного предмета.</a:t>
            </a:r>
          </a:p>
        </p:txBody>
      </p:sp>
      <p:pic>
        <p:nvPicPr>
          <p:cNvPr id="4" name="Picture 2" descr="http://www.cliparthut.com/clip-arts/305/funny-stress-clip-art-30533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64614" y="0"/>
            <a:ext cx="1879385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Прагматик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есть связь между изучаемым предметом и проблемами, решаемыми в практической деятельности;</a:t>
            </a:r>
          </a:p>
          <a:p>
            <a:r>
              <a:rPr lang="ru-RU" dirty="0"/>
              <a:t>предлагаются сведения и техники, позволяющие получить конкретные практические результаты (сэкономить время, произвести хорошее впечатление, лучше общаться с трудными людьми);</a:t>
            </a:r>
          </a:p>
          <a:p>
            <a:r>
              <a:rPr lang="ru-RU" dirty="0"/>
              <a:t>при взаимодействия со специалистами, которые успешно используют то, чему учат и могут это продемонстрировать;</a:t>
            </a:r>
          </a:p>
        </p:txBody>
      </p:sp>
      <p:pic>
        <p:nvPicPr>
          <p:cNvPr id="19458" name="Picture 2" descr="http://a.pragprog.com/magazines/2010-04/images/iStock_000007411566Small__1olp59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Прагматик </a:t>
            </a:r>
            <a:r>
              <a:rPr lang="ru-RU" b="1" dirty="0">
                <a:solidFill>
                  <a:srgbClr val="FF0000"/>
                </a:solidFill>
              </a:rPr>
              <a:t>эффективен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возможно опробовать новые методы на практике, желательно под руководством авторитетного специалиста;</a:t>
            </a:r>
          </a:p>
          <a:p>
            <a:r>
              <a:rPr lang="ru-RU" dirty="0"/>
              <a:t>есть существует возможность немедленного практического применения изучаемого;</a:t>
            </a:r>
          </a:p>
          <a:p>
            <a:r>
              <a:rPr lang="ru-RU" dirty="0"/>
              <a:t>можно сосредоточиться на практических аспектах (планирование действий для достижения конкретных целей, придумывание практических усовершенствований).</a:t>
            </a:r>
          </a:p>
        </p:txBody>
      </p:sp>
      <p:pic>
        <p:nvPicPr>
          <p:cNvPr id="4" name="Picture 2" descr="http://a.pragprog.com/magazines/2010-04/images/iStock_000007411566Small__1olp59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0"/>
            <a:ext cx="1547664" cy="1547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Прагматик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отсутствует очевидная связь между изучаемой темой и насущными потребностями;</a:t>
            </a:r>
          </a:p>
          <a:p>
            <a:r>
              <a:rPr lang="ru-RU" dirty="0"/>
              <a:t>организаторы обучения воспринимаются как оторванные от реальности теоретики;</a:t>
            </a:r>
          </a:p>
          <a:p>
            <a:r>
              <a:rPr lang="ru-RU" dirty="0"/>
              <a:t>отсутствуют ясные инструкции и указания;</a:t>
            </a:r>
          </a:p>
        </p:txBody>
      </p:sp>
      <p:pic>
        <p:nvPicPr>
          <p:cNvPr id="17410" name="Picture 2" descr="http://kreditfinder.ru/wp-content/uploads/2015/03/kredit-v-krisis-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979712" cy="1656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Прагматик </a:t>
            </a:r>
            <a:r>
              <a:rPr lang="ru-RU" b="1" dirty="0" err="1">
                <a:solidFill>
                  <a:schemeClr val="tx2"/>
                </a:solidFill>
              </a:rPr>
              <a:t>НЕэффективен</a:t>
            </a: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ощущают, что процесс обучения «идет по кругу» или движется вперед с недостаточной скоростью;</a:t>
            </a:r>
          </a:p>
          <a:p>
            <a:r>
              <a:rPr lang="ru-RU" dirty="0"/>
              <a:t>есть политические, бюрократические или психологические препятствия на пути практической реализации решений;</a:t>
            </a:r>
          </a:p>
          <a:p>
            <a:r>
              <a:rPr lang="ru-RU" dirty="0"/>
              <a:t>не видно явных улучшений в результате обучения.</a:t>
            </a:r>
          </a:p>
        </p:txBody>
      </p:sp>
      <p:pic>
        <p:nvPicPr>
          <p:cNvPr id="4" name="Picture 2" descr="http://kreditfinder.ru/wp-content/uploads/2015/03/kredit-v-krisis-20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0"/>
            <a:ext cx="1979712" cy="16560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с моим учеником?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Ответ 1</a:t>
            </a:r>
            <a:r>
              <a:rPr lang="ru-RU" dirty="0"/>
              <a:t>. Фрэнк не способен к учению.</a:t>
            </a:r>
          </a:p>
        </p:txBody>
      </p:sp>
      <p:pic>
        <p:nvPicPr>
          <p:cNvPr id="52226" name="Picture 2" descr="https://refdb.ru/images/754/1507594/m1437ba4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2348880"/>
            <a:ext cx="3044572" cy="407817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Три группы риска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ru-RU" dirty="0"/>
              <a:t>учащиеся с </a:t>
            </a:r>
            <a:r>
              <a:rPr lang="ru-RU" dirty="0" err="1"/>
              <a:t>не-западным</a:t>
            </a:r>
            <a:r>
              <a:rPr lang="ru-RU" dirty="0"/>
              <a:t> подходом к приобретению новой информации, 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/>
              <a:t>учащиеся, чей стиль обучения не соответствует  стилю преподавания учителя,</a:t>
            </a:r>
          </a:p>
          <a:p>
            <a:pPr marL="514350" indent="-514350">
              <a:buFont typeface="+mj-lt"/>
              <a:buAutoNum type="arabicParenR"/>
            </a:pPr>
            <a:r>
              <a:rPr lang="ru-RU" dirty="0"/>
              <a:t>учащиеся, стиль которых не совпадает с усредненным стилем класса.</a:t>
            </a:r>
          </a:p>
        </p:txBody>
      </p:sp>
      <p:pic>
        <p:nvPicPr>
          <p:cNvPr id="15362" name="Picture 2" descr="http://pasprofit.ru/wp-content/uploads/2016/04/risk_measurement_800_cl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64288" y="4941168"/>
            <a:ext cx="1835696" cy="1835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Не-западные</a:t>
            </a:r>
            <a:r>
              <a:rPr lang="ru-RU" dirty="0"/>
              <a:t> подходы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/>
              <a:t>Западный мир, с его ориентацией на логику, порядок и технологичность, непроизвольно помещает в невыгодные условия учащихся:</a:t>
            </a:r>
          </a:p>
          <a:p>
            <a:r>
              <a:rPr lang="ru-RU" dirty="0"/>
              <a:t>с доминирующим правым полушарием;</a:t>
            </a:r>
          </a:p>
          <a:p>
            <a:r>
              <a:rPr lang="ru-RU" dirty="0"/>
              <a:t>зависимых от контекста;</a:t>
            </a:r>
          </a:p>
          <a:p>
            <a:r>
              <a:rPr lang="ru-RU" dirty="0"/>
              <a:t>синтетиков;</a:t>
            </a:r>
          </a:p>
          <a:p>
            <a:r>
              <a:rPr lang="ru-RU" dirty="0"/>
              <a:t>и др.</a:t>
            </a:r>
          </a:p>
        </p:txBody>
      </p:sp>
      <p:pic>
        <p:nvPicPr>
          <p:cNvPr id="14340" name="Picture 4" descr="http://rylik.ru/uploads/posts/2015-07/thumbs/1437543344_vector-school-children-collection-2-1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4045964"/>
            <a:ext cx="3178324" cy="2682505"/>
          </a:xfrm>
          <a:prstGeom prst="rect">
            <a:avLst/>
          </a:prstGeom>
          <a:noFill/>
        </p:spPr>
      </p:pic>
      <p:sp>
        <p:nvSpPr>
          <p:cNvPr id="7" name="Умножение 6"/>
          <p:cNvSpPr/>
          <p:nvPr/>
        </p:nvSpPr>
        <p:spPr>
          <a:xfrm>
            <a:off x="5687616" y="3329608"/>
            <a:ext cx="3456384" cy="3528392"/>
          </a:xfrm>
          <a:prstGeom prst="mathMultiply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Например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Учащиеся с доминирующим правым полушарием нуждаются в </a:t>
            </a:r>
            <a:r>
              <a:rPr lang="ru-RU" dirty="0" err="1"/>
              <a:t>гештальте</a:t>
            </a:r>
            <a:r>
              <a:rPr lang="ru-RU" dirty="0"/>
              <a:t> – они получают детали. </a:t>
            </a:r>
          </a:p>
          <a:p>
            <a:r>
              <a:rPr lang="ru-RU" dirty="0"/>
              <a:t>Им нужно искусство – им дают технологию. </a:t>
            </a:r>
          </a:p>
          <a:p>
            <a:r>
              <a:rPr lang="ru-RU" dirty="0"/>
              <a:t>Им часто нужен музыкальный фон – им навязывают тишину. </a:t>
            </a:r>
          </a:p>
          <a:p>
            <a:r>
              <a:rPr lang="ru-RU" dirty="0"/>
              <a:t>Они помнят лица – от них требуют запоминать названия.</a:t>
            </a:r>
          </a:p>
        </p:txBody>
      </p:sp>
      <p:pic>
        <p:nvPicPr>
          <p:cNvPr id="13314" name="Picture 2" descr="http://img.scoop.it/efccrAizynkDmhypL6UDEoXXXL4j3HpexhjNOf_P3YmryPKwJ94QGRtDb3Sbc6K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12776"/>
            <a:ext cx="6408712" cy="508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3" grpId="1" uiExpand="1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Зависимый тип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Большинство западных учебников по любому предмету написаны вне контекста. </a:t>
            </a:r>
          </a:p>
          <a:p>
            <a:r>
              <a:rPr lang="ru-RU" dirty="0"/>
              <a:t>Детям такого типа нужно видеть математику на практике – они получают колонки цифр на бумаге. </a:t>
            </a:r>
          </a:p>
          <a:p>
            <a:r>
              <a:rPr lang="ru-RU" dirty="0"/>
              <a:t>Чтобы воспринять новые слова иностранного языка, им нужно связать их в единый рассказ – им предлагают список слов для заучивания.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Усреднители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Ищут типичные, общие черты, подобия, </a:t>
            </a:r>
          </a:p>
          <a:p>
            <a:r>
              <a:rPr lang="ru-RU" dirty="0"/>
              <a:t>а их просят написать сочинение, противопоставляющее два объекта, с концентрацией внимания на их различиях.</a:t>
            </a:r>
          </a:p>
        </p:txBody>
      </p:sp>
      <p:pic>
        <p:nvPicPr>
          <p:cNvPr id="11266" name="Picture 2" descr="http://image1.thematicnews.com/uploads/images/45/16/82/92013/09/04/d6fe51ae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787019"/>
            <a:ext cx="3917082" cy="2858783"/>
          </a:xfrm>
          <a:prstGeom prst="rect">
            <a:avLst/>
          </a:prstGeom>
          <a:noFill/>
        </p:spPr>
      </p:pic>
      <p:pic>
        <p:nvPicPr>
          <p:cNvPr id="11268" name="Picture 4" descr="http://altfast.ru/wp-content/uploads/2010/10/1287037302_0_3d4d6_bbf963f8_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850583"/>
            <a:ext cx="4248472" cy="29009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Синтетики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Им нужна возможность интегрировать, творить, создавать свои собственные миры.</a:t>
            </a:r>
          </a:p>
          <a:p>
            <a:r>
              <a:rPr lang="ru-RU" dirty="0"/>
              <a:t>Им велят анализировать, разнимать на части и объяснять миры, созданные кем-то еще.</a:t>
            </a:r>
          </a:p>
        </p:txBody>
      </p:sp>
      <p:pic>
        <p:nvPicPr>
          <p:cNvPr id="10244" name="Picture 4" descr="http://vremena-goda.su/uploads/posts/2016-02/1456497390_mir-zhivoy-prirod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861048"/>
            <a:ext cx="4080620" cy="27204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Учащиеся конкретного типа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Им необходимо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«Пробовать» вещи, прикасаться к предметам.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Выездные экскурсии.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Метод проб и ошибок.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Работа над проектами.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А им дают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Книжку с объяснениями и картинками.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Фильм.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Лекцию.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Писать отчеты.</a:t>
            </a:r>
          </a:p>
        </p:txBody>
      </p:sp>
      <p:pic>
        <p:nvPicPr>
          <p:cNvPr id="9218" name="Picture 2" descr="http://themadhouseofcatsandbabies.com/wp-content/uploads/2014/01/1314906812115123483Do-Not-Touch-Sign.svg_.hi_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341460"/>
            <a:ext cx="1944216" cy="2516540"/>
          </a:xfrm>
          <a:prstGeom prst="rect">
            <a:avLst/>
          </a:prstGeom>
          <a:noFill/>
        </p:spPr>
      </p:pic>
      <p:pic>
        <p:nvPicPr>
          <p:cNvPr id="9220" name="Picture 4" descr="http://www.playcast.ru/uploads/2012/07/10/35450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03581" y="4419110"/>
            <a:ext cx="3192355" cy="23942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3" grpId="0" uiExpand="1" build="p"/>
      <p:bldP spid="7" grpId="0" build="p"/>
      <p:bldP spid="8" grpId="0" uiExpand="1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У детей изменяются типы восприятия</a:t>
            </a: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://images.mreadz.com/171/170026/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1990"/>
            <a:ext cx="8280920" cy="51893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Визуальный тип (риск 1</a:t>
            </a:r>
            <a:r>
              <a:rPr lang="en-US" dirty="0"/>
              <a:t>&gt;11)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Необходимо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«Видеть» ответы (через зрительную память).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Письменные инструкции.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Зрительно представлять математические задачи.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Видеть новые слова (письменный образ).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Заставляют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Смотреть в свою тетрадь: "Ответ – не на потолке!".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Вербальные указания.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Устно выполнять решение задачи.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Осваивать слова через видеофильмы или аудиозаписи.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  <p:pic>
        <p:nvPicPr>
          <p:cNvPr id="7170" name="Picture 2" descr="http://ski.ru/kohana/upload/user_images/thumb_19736_13518739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5113571"/>
            <a:ext cx="2520280" cy="1744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 uiExpand="1" build="p"/>
      <p:bldP spid="6" grpId="0" uiExpand="1" build="p"/>
      <p:bldP spid="7" grpId="0" uiExpand="1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Аудиальный</a:t>
            </a:r>
            <a:r>
              <a:rPr lang="ru-RU" dirty="0"/>
              <a:t> тип (риск 1</a:t>
            </a:r>
            <a:r>
              <a:rPr lang="en-US" dirty="0"/>
              <a:t>&lt;</a:t>
            </a:r>
            <a:r>
              <a:rPr lang="ru-RU" dirty="0"/>
              <a:t>11)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После того как они научились хорошо читать, от них автоматически ожидают, что они будут воспринимать информацию визуально. </a:t>
            </a:r>
          </a:p>
          <a:p>
            <a:r>
              <a:rPr lang="ru-RU" dirty="0"/>
              <a:t>Они легче воспринимают статьи и рассказы на слух – им предлагают прочесть их в книге. </a:t>
            </a:r>
          </a:p>
          <a:p>
            <a:r>
              <a:rPr lang="ru-RU" dirty="0"/>
              <a:t>Они предпочитают устные объяснения – им дают письменные инструкции. </a:t>
            </a:r>
          </a:p>
          <a:p>
            <a:r>
              <a:rPr lang="ru-RU" dirty="0"/>
              <a:t>Им нужен звук – они получают тишину.</a:t>
            </a:r>
          </a:p>
        </p:txBody>
      </p:sp>
      <p:pic>
        <p:nvPicPr>
          <p:cNvPr id="6148" name="Picture 4" descr="http://img0111.popscreencdn.com/162681132_human-ear-doctor-audio-audiologist-ear-candy-round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4985791"/>
            <a:ext cx="1872208" cy="18722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с моим учеником?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Ответ 2</a:t>
            </a:r>
            <a:r>
              <a:rPr lang="ru-RU" dirty="0"/>
              <a:t>. Фрэнк социально не адаптирован. Возможно, у него проблемы дома.</a:t>
            </a:r>
          </a:p>
        </p:txBody>
      </p:sp>
      <p:pic>
        <p:nvPicPr>
          <p:cNvPr id="69634" name="Picture 2" descr="http://foma.ru/wp-content/uploads/2015/12/16246527741_88fc15a0bb_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154286"/>
            <a:ext cx="4752528" cy="33936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/>
              <a:t>Кинестетики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Им нужно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Движение.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Физические упражнения в перерывах между уроками.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Стоять.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Трогать 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/>
              <a:t>Их заставляют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/>
              <a:t>Сидеть смирно.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Коротенькие перемены между длинными уроками.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Сидеть.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/>
              <a:t>Держать руки на парте.</a:t>
            </a:r>
          </a:p>
        </p:txBody>
      </p:sp>
      <p:pic>
        <p:nvPicPr>
          <p:cNvPr id="7170" name="Picture 2" descr="http://alldayklipart.ru/uploads/posts/2013-05/1367985358_t0ejfzl3pcaxxa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734416"/>
            <a:ext cx="2016224" cy="2020256"/>
          </a:xfrm>
          <a:prstGeom prst="rect">
            <a:avLst/>
          </a:prstGeom>
          <a:noFill/>
        </p:spPr>
      </p:pic>
      <p:pic>
        <p:nvPicPr>
          <p:cNvPr id="7172" name="Picture 4" descr="http://previews.123rf.com/images/suslo/suslo1304/suslo130400031/19400827-prohibition-sign-do-not-touch-with-the-image-of-silhouette--Stock-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4725144"/>
            <a:ext cx="1893727" cy="2011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4500"/>
                            </p:stCondLst>
                            <p:childTnLst>
                              <p:par>
                                <p:cTn id="70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 uiExpand="1" build="p"/>
      <p:bldP spid="5" grpId="0" uiExpand="1" build="p"/>
      <p:bldP spid="6" grpId="0" uiExpand="1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 так далее…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СВ (сенсорно-восприимчивый) тип склонен к быстрой смене деятельности – их заставляют концентрироваться на одной.</a:t>
            </a:r>
          </a:p>
          <a:p>
            <a:r>
              <a:rPr lang="ru-RU" dirty="0"/>
              <a:t>Учащимся рефлексивного типа требуется время на размышление. Их заставляют торопиться и отвечать, чтобы не казаться «</a:t>
            </a:r>
            <a:r>
              <a:rPr lang="ru-RU" dirty="0" err="1"/>
              <a:t>дураками</a:t>
            </a:r>
            <a:r>
              <a:rPr lang="ru-RU" dirty="0"/>
              <a:t>».</a:t>
            </a:r>
          </a:p>
        </p:txBody>
      </p:sp>
      <p:pic>
        <p:nvPicPr>
          <p:cNvPr id="8194" name="Picture 2" descr="http://greatmindstuition.com/wp-content/uploads/2013/11/Hare-and-Tortois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103" y="4788361"/>
            <a:ext cx="3372297" cy="195300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Гармония стилей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Наблюдающий и думающий учитель стремится </a:t>
            </a:r>
            <a:r>
              <a:rPr lang="ru-RU" b="1" u="sng" dirty="0"/>
              <a:t>создать баланс</a:t>
            </a:r>
            <a:r>
              <a:rPr lang="ru-RU" dirty="0"/>
              <a:t> в классном коллективе. </a:t>
            </a:r>
          </a:p>
          <a:p>
            <a:r>
              <a:rPr lang="ru-RU" dirty="0"/>
              <a:t>Ученики с противоположными стилями обучения могут реально помочь друг другу. </a:t>
            </a:r>
          </a:p>
          <a:p>
            <a:r>
              <a:rPr lang="ru-RU" dirty="0"/>
              <a:t>Имея набор стратегий обучения, ассоциированных с каждым учебным стилем, ученики, выполняя смешанные задания, могут помочь друг другу увеличить количество своих учебных стратегий. </a:t>
            </a:r>
          </a:p>
        </p:txBody>
      </p:sp>
      <p:pic>
        <p:nvPicPr>
          <p:cNvPr id="5122" name="Picture 2" descr="http://boombob.ru/img/picture/May/06/5564d2c9ed4aa5371ba1d3bb340bc3b9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0"/>
            <a:ext cx="3203848" cy="1591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Гармония стилей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Ученик-аналитик может поделиться со своим партнером способами выделения нужных деталей, выявления различий, разбиения на категории и «расшифровки» неясных участков текста.</a:t>
            </a:r>
          </a:p>
        </p:txBody>
      </p:sp>
      <p:pic>
        <p:nvPicPr>
          <p:cNvPr id="4" name="Picture 2" descr="http://boombob.ru/img/picture/May/06/5564d2c9ed4aa5371ba1d3bb340bc3b9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0"/>
            <a:ext cx="3203848" cy="1591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Гармония стилей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Ученик синтетического типа, работая в паре с партнером-аналитиком, может показать своему товарищу такие стратегии обучения, как синтез, применение схем, привлечение данных из контекста, выделение сути, поиск известной информации и сопоставление фактов. </a:t>
            </a:r>
          </a:p>
        </p:txBody>
      </p:sp>
      <p:pic>
        <p:nvPicPr>
          <p:cNvPr id="4" name="Picture 2" descr="http://boombob.ru/img/picture/May/06/5564d2c9ed4aa5371ba1d3bb340bc3b9/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0"/>
            <a:ext cx="3203848" cy="1591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88640"/>
          <a:ext cx="8424936" cy="6336705"/>
        </p:xfrm>
        <a:graphic>
          <a:graphicData uri="http://schemas.openxmlformats.org/drawingml/2006/table">
            <a:tbl>
              <a:tblPr>
                <a:tableStyleId>{0505E3EF-67EA-436B-97B2-0124C06EBD24}</a:tableStyleId>
              </a:tblPr>
              <a:tblGrid>
                <a:gridCol w="22710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449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89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8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/>
                        <a:t>Стиль 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/>
                        <a:t>Иностранный язык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/>
                        <a:t>Математика 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64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/>
                        <a:t>Визуальный </a:t>
                      </a:r>
                      <a:endParaRPr lang="ru-RU" sz="2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Чтение с доски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Чтение статей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/>
                        <a:t>Письменные задачи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3116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 err="1"/>
                        <a:t>Аудиальный</a:t>
                      </a:r>
                      <a:r>
                        <a:rPr lang="ru-RU" sz="2000" i="1" dirty="0"/>
                        <a:t> </a:t>
                      </a:r>
                      <a:endParaRPr lang="ru-RU" sz="2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Диалоговый режим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Видеофильмы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Аудиозаписи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Устные задачи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2322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/>
                        <a:t>Кинестетический </a:t>
                      </a:r>
                      <a:endParaRPr lang="ru-RU" sz="2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/>
                        <a:t>Игры и соревнования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/>
                        <a:t>Группы с переменным составом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/>
                        <a:t>Работа с магнитофоном и учителем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Решение задач с использованием реальных предметов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87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/>
                        <a:t>Стиль 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/>
                        <a:t>Естественные науки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/>
                        <a:t>Словесность  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877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/>
                        <a:t>Визуальный </a:t>
                      </a:r>
                      <a:endParaRPr lang="ru-RU" sz="2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/>
                        <a:t>Чтение книг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Чтение рассказов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51993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 err="1"/>
                        <a:t>Аудиальный</a:t>
                      </a:r>
                      <a:r>
                        <a:rPr lang="ru-RU" sz="2000" i="1" dirty="0"/>
                        <a:t> </a:t>
                      </a:r>
                      <a:endParaRPr lang="ru-RU" sz="2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/>
                        <a:t>Просмотр фильма</a:t>
                      </a:r>
                      <a:endParaRPr lang="ru-RU" sz="20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Прослушивание рассказов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3754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/>
                        <a:t>Кинестетический </a:t>
                      </a:r>
                      <a:endParaRPr lang="ru-RU" sz="2000" i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Проведение экспериментов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/>
                        <a:t>Разыгрывание рассказов по ролям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Модель стилей обучения Колб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32656"/>
            <a:ext cx="8907151" cy="62646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/>
              <a:t>Стратегия</a:t>
            </a:r>
            <a:r>
              <a:rPr lang="ru-RU" sz="2800" dirty="0"/>
              <a:t> </a:t>
            </a:r>
            <a:r>
              <a:rPr lang="ru-RU" sz="2800" b="1" dirty="0"/>
              <a:t>Приспособление</a:t>
            </a:r>
            <a:r>
              <a:rPr lang="ru-RU" sz="2800" dirty="0"/>
              <a:t> </a:t>
            </a:r>
            <a:r>
              <a:rPr lang="ru-RU" sz="2800" b="0" dirty="0"/>
              <a:t>(КО/АЭ)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Базируется скорее на интуиции, чем на логике: такие люди часто руководствуются шестым чувством. </a:t>
            </a:r>
          </a:p>
          <a:p>
            <a:r>
              <a:rPr lang="ru-RU" dirty="0"/>
              <a:t>В деле получения информации полагаются на окружающих, после чего уже самостоятельно ее анализируют. </a:t>
            </a:r>
          </a:p>
          <a:p>
            <a:r>
              <a:rPr lang="ru-RU" dirty="0"/>
              <a:t>Предпочитают тщательно прорабатывать свои планы. </a:t>
            </a:r>
          </a:p>
          <a:p>
            <a:r>
              <a:rPr lang="ru-RU" dirty="0"/>
              <a:t>Их привлекают новые ситуации и задачи.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http://wallpapers.photoshopia.ru/file/132483/600x338/16:9/klipart-chelovek-povyazka-vesy3d198_58389039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3286329" cy="18512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/>
              <a:t>Стратегия</a:t>
            </a:r>
            <a:r>
              <a:rPr lang="ru-RU" sz="2800" dirty="0"/>
              <a:t> </a:t>
            </a:r>
            <a:r>
              <a:rPr lang="ru-RU" sz="2800" b="1" dirty="0"/>
              <a:t>Отстранение</a:t>
            </a:r>
            <a:r>
              <a:rPr lang="ru-RU" sz="2800" dirty="0"/>
              <a:t> </a:t>
            </a:r>
            <a:r>
              <a:rPr lang="ru-RU" sz="2800" b="0" dirty="0"/>
              <a:t>(КО/НР)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Предпочитают наблюдать, а не делать; решают проблемы посредством сбора информации и воображения. </a:t>
            </a:r>
          </a:p>
          <a:p>
            <a:r>
              <a:rPr lang="ru-RU" dirty="0"/>
              <a:t>Способны рассматривать ситуации с разных точек зрения, наилучшим образом проявляют себя при генерировании новых идей.</a:t>
            </a:r>
          </a:p>
          <a:p>
            <a:r>
              <a:rPr lang="ru-RU" dirty="0"/>
              <a:t>Чувствительны, эмоциональны и артистичны. </a:t>
            </a:r>
          </a:p>
          <a:p>
            <a:r>
              <a:rPr lang="ru-RU" dirty="0"/>
              <a:t>Им нравится работать в команде, получать отзывы о своей работе, собирать информацию.</a:t>
            </a:r>
          </a:p>
          <a:p>
            <a:r>
              <a:rPr lang="ru-RU" dirty="0"/>
              <a:t>С готовностью прислушиваются к мнению других людей.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ttp://nhero.ru/wp-content/uploads/2016/03/0_127a4a_abb2e4b9_ori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988840"/>
            <a:ext cx="2592288" cy="2792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/>
              <a:t>Стратегия </a:t>
            </a:r>
            <a:r>
              <a:rPr lang="ru-RU" sz="2800" dirty="0"/>
              <a:t>Конвергенция</a:t>
            </a:r>
            <a:r>
              <a:rPr lang="ru-RU" sz="2800" b="0" dirty="0"/>
              <a:t> (АП/АЭ)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/>
              <a:t>Их больше привлекает решение технических задач, а не проблемы межличностного характера. </a:t>
            </a:r>
          </a:p>
          <a:p>
            <a:r>
              <a:rPr lang="ru-RU" dirty="0"/>
              <a:t>Наиболее полно реализуют свой потенциал при решении практических задач, а решение принимают путем поиска конкретных ответов на конкретные вопросы.</a:t>
            </a:r>
          </a:p>
          <a:p>
            <a:r>
              <a:rPr lang="ru-RU" dirty="0"/>
              <a:t>Любят экспериментировать с новыми идеями, моделировать и работать с приложениями для решения реальных задач.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://cdn46.printdirect.ru/cache/product/fa/62/2491679/tov/all/240z240_front_35_0_0_0_02c408a5d316f2509c343332340ee7f1.jpg?rnd=13076110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348880"/>
            <a:ext cx="2790056" cy="27900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Что с моим учеником?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/>
              <a:t>Ответ 3</a:t>
            </a:r>
            <a:r>
              <a:rPr lang="ru-RU" dirty="0"/>
              <a:t>. Фрэнк не выполняет домашних заданий, поэтому плохо подготовлен к восприятию информации на уроке.</a:t>
            </a:r>
          </a:p>
        </p:txBody>
      </p:sp>
      <p:pic>
        <p:nvPicPr>
          <p:cNvPr id="68612" name="Picture 4" descr="http://images.clipartpanda.com/brainchild-clipart-laz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429000"/>
            <a:ext cx="4047406" cy="3200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86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0" dirty="0"/>
              <a:t>Стратегия </a:t>
            </a:r>
            <a:r>
              <a:rPr lang="ru-RU" sz="2800" dirty="0"/>
              <a:t>Ассимиляция</a:t>
            </a:r>
            <a:r>
              <a:rPr lang="ru-RU" sz="2800" b="0" dirty="0"/>
              <a:t> (АП/НР)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Акцент делается на логическом подходе к абстрактным идеям и концепциям, которые этим людям кажутся важнее межличностного общения или практических приложений. </a:t>
            </a:r>
          </a:p>
          <a:p>
            <a:r>
              <a:rPr lang="ru-RU" dirty="0"/>
              <a:t>Способны понимать широкий диапазон информации и организовывать ее в четком логическом порядке, из-за чего ассимиляция более эффективна в научной среде. </a:t>
            </a:r>
          </a:p>
          <a:p>
            <a:r>
              <a:rPr lang="ru-RU" dirty="0"/>
              <a:t>Им нравится всесторонне обдумывать ситуацию и исследовать разные аналитические модели.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http://biznesinalogi.com/wp-content/uploads/2015/06/prinyatie-resheniy-ob-investirovani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808820"/>
            <a:ext cx="2472274" cy="3708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4D8FC3-1B1F-4D1B-953C-8667DBA47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50" dirty="0"/>
              <a:t>Спасибо за внимание!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6532467-53DA-4671-B6E5-0285BD9C49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Сайт «Педагогический навигатор»</a:t>
            </a:r>
            <a:r>
              <a:rPr lang="ru-RU" sz="2700" dirty="0"/>
              <a:t> </a:t>
            </a:r>
          </a:p>
          <a:p>
            <a:r>
              <a:rPr lang="en-US" sz="2400" dirty="0">
                <a:hlinkClick r:id="rId2"/>
              </a:rPr>
              <a:t>http://pednavigator.ru/</a:t>
            </a:r>
            <a:endParaRPr lang="ru-RU" sz="2400" dirty="0"/>
          </a:p>
          <a:p>
            <a:pPr algn="ctr"/>
            <a:endParaRPr lang="ru-RU" sz="2700" dirty="0"/>
          </a:p>
          <a:p>
            <a:endParaRPr lang="ru-RU" sz="2700" dirty="0"/>
          </a:p>
          <a:p>
            <a:endParaRPr lang="ru-RU" sz="2800" dirty="0"/>
          </a:p>
          <a:p>
            <a:r>
              <a:rPr lang="ru-RU" sz="2800" dirty="0"/>
              <a:t>Образовательный </a:t>
            </a:r>
            <a:r>
              <a:rPr lang="en-US" sz="2800" dirty="0"/>
              <a:t>YouTube</a:t>
            </a:r>
            <a:r>
              <a:rPr lang="ru-RU" sz="2800" dirty="0"/>
              <a:t>-канал «Проект 2ВВ»</a:t>
            </a:r>
          </a:p>
          <a:p>
            <a:r>
              <a:rPr lang="en-US" sz="2000" dirty="0">
                <a:hlinkClick r:id="rId3"/>
              </a:rPr>
              <a:t>https://www.youtube.com/channel/UCtL-WlPKAOLdn4XkfGmv</a:t>
            </a:r>
            <a:r>
              <a:rPr lang="en-US" sz="2000" b="1" dirty="0">
                <a:hlinkClick r:id="rId3"/>
              </a:rPr>
              <a:t>_</a:t>
            </a:r>
            <a:r>
              <a:rPr lang="en-US" sz="2000" dirty="0">
                <a:hlinkClick r:id="rId3"/>
              </a:rPr>
              <a:t>Tg</a:t>
            </a:r>
            <a:endParaRPr lang="ru-RU" sz="2000" dirty="0"/>
          </a:p>
          <a:p>
            <a:pPr algn="ctr"/>
            <a:endParaRPr lang="ru-RU" sz="2700" dirty="0"/>
          </a:p>
        </p:txBody>
      </p:sp>
      <p:pic>
        <p:nvPicPr>
          <p:cNvPr id="2050" name="Picture 2" descr="ПЕДАГОГИЧЕСКИЙ НАВИГАТОР">
            <a:extLst>
              <a:ext uri="{FF2B5EF4-FFF2-40B4-BE49-F238E27FC236}">
                <a16:creationId xmlns:a16="http://schemas.microsoft.com/office/drawing/2014/main" id="{02998120-F80A-4BFC-9118-37650C4A2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204864"/>
            <a:ext cx="3330372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052A1E1-9B92-403F-90F0-FE97A79447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4203" y="5235285"/>
            <a:ext cx="1219481" cy="117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3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8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Ответ 4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Фрэнк – жертва конфликта стилей. Его учитель импульсивен, возможно, и большинство одноклассников относятся к импульсивному типу. Учитель ожидает немедленных ответов, и ученики готовы дать их.</a:t>
            </a:r>
          </a:p>
          <a:p>
            <a:r>
              <a:rPr lang="ru-RU" dirty="0"/>
              <a:t>А Фрэнк рефлексивен. Ему нужно время, чтобы обдумать и проанализировать полученную информацию, связать ее с информацией, которую он уже имеет. Ему нужно иметь возможность понаблюдать за другими учащимися, оперирующими этой информацией, чтобы она оказалась "постижима" для него.</a:t>
            </a:r>
          </a:p>
        </p:txBody>
      </p:sp>
      <p:pic>
        <p:nvPicPr>
          <p:cNvPr id="51202" name="Picture 2" descr="http://allday1.com/imagedb/76/0/610a7991398963f3894e8b523b1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88640"/>
            <a:ext cx="1064479" cy="1354017"/>
          </a:xfrm>
          <a:prstGeom prst="rect">
            <a:avLst/>
          </a:prstGeom>
          <a:noFill/>
        </p:spPr>
      </p:pic>
      <p:pic>
        <p:nvPicPr>
          <p:cNvPr id="51204" name="Picture 4" descr="http://storage_01.startwish.ru/images/f5/6c/3935/eb83ffca7baebd4f271e3568c4f0b3852d26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5269" y="0"/>
            <a:ext cx="1449319" cy="1628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Что делать с Фрэнком?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Любой ученик рефлексивного типа нуждается в значительном отрезке времени, чтобы оформить свой ответ.</a:t>
            </a:r>
          </a:p>
          <a:p>
            <a:r>
              <a:rPr lang="ru-RU" dirty="0"/>
              <a:t>Предложите классу выполнить индивидуальные проекты или задания в малых группах.</a:t>
            </a:r>
          </a:p>
          <a:p>
            <a:r>
              <a:rPr lang="ru-RU" dirty="0"/>
              <a:t>Если Фрэнк относится к рефлексивному типу, его устное выступление после выполнения работы будет лучше.</a:t>
            </a:r>
          </a:p>
        </p:txBody>
      </p:sp>
      <p:pic>
        <p:nvPicPr>
          <p:cNvPr id="48130" name="Picture 2" descr="http://worldartsme.com/images/people-thinking-free-clipart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36296" y="116632"/>
            <a:ext cx="1800200" cy="18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Конфликт стилей как проблема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RU" dirty="0"/>
              <a:t>Учитель ожидает от своих учеников то, что основывается на его предпочтениях в сфере обучения.</a:t>
            </a:r>
          </a:p>
          <a:p>
            <a:r>
              <a:rPr lang="ru-RU" altLang="ru-RU" dirty="0"/>
              <a:t>У учащихся свои предпочтения...</a:t>
            </a:r>
            <a:endParaRPr lang="ru-RU" dirty="0"/>
          </a:p>
        </p:txBody>
      </p:sp>
      <p:sp>
        <p:nvSpPr>
          <p:cNvPr id="4" name="Стрелка вправо 3"/>
          <p:cNvSpPr/>
          <p:nvPr/>
        </p:nvSpPr>
        <p:spPr>
          <a:xfrm>
            <a:off x="467544" y="4581128"/>
            <a:ext cx="3312368" cy="2016224"/>
          </a:xfrm>
          <a:prstGeom prst="right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/>
              <a:t>Стиль учителя</a:t>
            </a:r>
          </a:p>
        </p:txBody>
      </p:sp>
      <p:sp>
        <p:nvSpPr>
          <p:cNvPr id="5" name="Плюс 4"/>
          <p:cNvSpPr/>
          <p:nvPr/>
        </p:nvSpPr>
        <p:spPr>
          <a:xfrm>
            <a:off x="3131840" y="5373216"/>
            <a:ext cx="504056" cy="432048"/>
          </a:xfrm>
          <a:prstGeom prst="mathPlus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5076056" y="4509120"/>
            <a:ext cx="3600400" cy="2088232"/>
          </a:xfrm>
          <a:prstGeom prst="lef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chemeClr val="dk1"/>
                </a:solidFill>
              </a:rPr>
              <a:t>Стиль ученика</a:t>
            </a:r>
          </a:p>
        </p:txBody>
      </p:sp>
      <p:sp>
        <p:nvSpPr>
          <p:cNvPr id="8" name="Минус 7"/>
          <p:cNvSpPr/>
          <p:nvPr/>
        </p:nvSpPr>
        <p:spPr>
          <a:xfrm>
            <a:off x="5220072" y="5445224"/>
            <a:ext cx="504056" cy="288032"/>
          </a:xfrm>
          <a:prstGeom prst="mathMinus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олния 8"/>
          <p:cNvSpPr/>
          <p:nvPr/>
        </p:nvSpPr>
        <p:spPr>
          <a:xfrm>
            <a:off x="3851920" y="4581128"/>
            <a:ext cx="1080120" cy="1800200"/>
          </a:xfrm>
          <a:prstGeom prst="lightningBol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731</TotalTime>
  <Words>2493</Words>
  <Application>Microsoft Office PowerPoint</Application>
  <PresentationFormat>Экран (4:3)</PresentationFormat>
  <Paragraphs>290</Paragraphs>
  <Slides>61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61</vt:i4>
      </vt:variant>
    </vt:vector>
  </HeadingPairs>
  <TitlesOfParts>
    <vt:vector size="64" baseType="lpstr">
      <vt:lpstr>Arial</vt:lpstr>
      <vt:lpstr>Calibri</vt:lpstr>
      <vt:lpstr>Тема Office</vt:lpstr>
      <vt:lpstr>Стиль обучения как педагогическая проблема (по мотивам Бетти Лу Ливер и Д. Колба)</vt:lpstr>
      <vt:lpstr>Бетти Лу Ливер</vt:lpstr>
      <vt:lpstr>Ученик</vt:lpstr>
      <vt:lpstr>Что с моим учеником?</vt:lpstr>
      <vt:lpstr>Что с моим учеником?</vt:lpstr>
      <vt:lpstr>Что с моим учеником?</vt:lpstr>
      <vt:lpstr>Ответ 4</vt:lpstr>
      <vt:lpstr>Что делать с Фрэнком?</vt:lpstr>
      <vt:lpstr>Конфликт стилей как проблема</vt:lpstr>
      <vt:lpstr>Проблема диагностики затруднений</vt:lpstr>
      <vt:lpstr>Учитель должен</vt:lpstr>
      <vt:lpstr>Если мы ориентируемся на ученика, то…</vt:lpstr>
      <vt:lpstr>Многообразие стилей обучения</vt:lpstr>
      <vt:lpstr>2 подхода к типологии стилей обучения</vt:lpstr>
      <vt:lpstr>Дихотомический подход Шкала «активность - рефлексивность»</vt:lpstr>
      <vt:lpstr>Дихотомический подход Шкала «практики - теоретики»</vt:lpstr>
      <vt:lpstr>Дихотомический подход Шкала «наглядность - понятийность»</vt:lpstr>
      <vt:lpstr>Дихотомический подход  Шкала «дискурсия - интуиция»</vt:lpstr>
      <vt:lpstr>Презентация PowerPoint</vt:lpstr>
      <vt:lpstr>Структурно-функциональный подход</vt:lpstr>
      <vt:lpstr>Презентация PowerPoint</vt:lpstr>
      <vt:lpstr>Цель педагога</vt:lpstr>
      <vt:lpstr>Активист эффективен</vt:lpstr>
      <vt:lpstr>Активист эффективен</vt:lpstr>
      <vt:lpstr>Активист эффективен</vt:lpstr>
      <vt:lpstr>Активист НЕэффективен</vt:lpstr>
      <vt:lpstr>Активист НЕэффективен</vt:lpstr>
      <vt:lpstr>Мыслитель эффективен</vt:lpstr>
      <vt:lpstr>Мыслитель эффективен</vt:lpstr>
      <vt:lpstr>Мыслитель НЕэффективен</vt:lpstr>
      <vt:lpstr>Мыслитель НЕэффективен</vt:lpstr>
      <vt:lpstr>Теоретик эффективен</vt:lpstr>
      <vt:lpstr>Теоретик эффективен</vt:lpstr>
      <vt:lpstr>Теоретик НЕэффективен</vt:lpstr>
      <vt:lpstr>Теоретик НЕэффективен</vt:lpstr>
      <vt:lpstr>Прагматик эффективен</vt:lpstr>
      <vt:lpstr>Прагматик эффективен</vt:lpstr>
      <vt:lpstr>Прагматик НЕэффективен</vt:lpstr>
      <vt:lpstr>Прагматик НЕэффективен</vt:lpstr>
      <vt:lpstr>Три группы риска</vt:lpstr>
      <vt:lpstr>Не-западные подходы</vt:lpstr>
      <vt:lpstr>Например</vt:lpstr>
      <vt:lpstr>Зависимый тип</vt:lpstr>
      <vt:lpstr>Усреднители</vt:lpstr>
      <vt:lpstr>Синтетики</vt:lpstr>
      <vt:lpstr>Учащиеся конкретного типа</vt:lpstr>
      <vt:lpstr>У детей изменяются типы восприятия</vt:lpstr>
      <vt:lpstr>Визуальный тип (риск 1&gt;11)</vt:lpstr>
      <vt:lpstr>Аудиальный тип (риск 1&lt;11)</vt:lpstr>
      <vt:lpstr>Кинестетики</vt:lpstr>
      <vt:lpstr>И так далее…</vt:lpstr>
      <vt:lpstr>Гармония стилей</vt:lpstr>
      <vt:lpstr>Гармония стилей</vt:lpstr>
      <vt:lpstr>Гармония стилей</vt:lpstr>
      <vt:lpstr>Презентация PowerPoint</vt:lpstr>
      <vt:lpstr>Презентация PowerPoint</vt:lpstr>
      <vt:lpstr>Стратегия Приспособление (КО/АЭ)</vt:lpstr>
      <vt:lpstr>Стратегия Отстранение (КО/НР)</vt:lpstr>
      <vt:lpstr>Стратегия Конвергенция (АП/АЭ)</vt:lpstr>
      <vt:lpstr>Стратегия Ассимиляция (АП/НР)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Обучение всего класса (по книге Бетти Лу Ливер)</dc:title>
  <dc:creator>ВВ</dc:creator>
  <cp:lastModifiedBy>Владимир Робский</cp:lastModifiedBy>
  <cp:revision>41</cp:revision>
  <dcterms:created xsi:type="dcterms:W3CDTF">2016-03-31T05:00:11Z</dcterms:created>
  <dcterms:modified xsi:type="dcterms:W3CDTF">2021-01-10T02:29:59Z</dcterms:modified>
</cp:coreProperties>
</file>